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12192000" cy="6858000"/>
  <p:embeddedFontLst>
    <p:embeddedFont>
      <p:font typeface="Candar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C94729-7E1D-4341-ADEA-E7FBBFF998FD}">
  <a:tblStyle styleId="{E4C94729-7E1D-4341-ADEA-E7FBBFF998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andara-bold.fntdata"/><Relationship Id="rId14" Type="http://schemas.openxmlformats.org/officeDocument/2006/relationships/slide" Target="slides/slide8.xml"/><Relationship Id="rId36" Type="http://schemas.openxmlformats.org/officeDocument/2006/relationships/font" Target="fonts/Candara-regular.fntdata"/><Relationship Id="rId17" Type="http://schemas.openxmlformats.org/officeDocument/2006/relationships/slide" Target="slides/slide11.xml"/><Relationship Id="rId39" Type="http://schemas.openxmlformats.org/officeDocument/2006/relationships/font" Target="fonts/Candara-boldItalic.fntdata"/><Relationship Id="rId16" Type="http://schemas.openxmlformats.org/officeDocument/2006/relationships/slide" Target="slides/slide10.xml"/><Relationship Id="rId38" Type="http://schemas.openxmlformats.org/officeDocument/2006/relationships/font" Target="fonts/Candar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487a13d77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a487a13d77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487a13d77_0_1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487a13d77_0_10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487a13d77_0_12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487a13d77_0_1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487a13d77_0_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a487a13d77_0_9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487a13d77_0_13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487a13d77_0_1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30396" y="2307336"/>
            <a:ext cx="4331207" cy="116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384" y="1205483"/>
            <a:ext cx="2237231" cy="902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3047" y="6400800"/>
            <a:ext cx="12189460" cy="457200"/>
          </a:xfrm>
          <a:custGeom>
            <a:rect b="b" l="l" r="r" t="t"/>
            <a:pathLst>
              <a:path extrusionOk="0" h="457200" w="12189460">
                <a:moveTo>
                  <a:pt x="12188952" y="0"/>
                </a:moveTo>
                <a:lnTo>
                  <a:pt x="0" y="0"/>
                </a:lnTo>
                <a:lnTo>
                  <a:pt x="0" y="457200"/>
                </a:lnTo>
                <a:lnTo>
                  <a:pt x="12188952" y="4572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57B6C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6333744"/>
            <a:ext cx="12189460" cy="64135"/>
          </a:xfrm>
          <a:custGeom>
            <a:rect b="b" l="l" r="r" t="t"/>
            <a:pathLst>
              <a:path extrusionOk="0" h="64135" w="12189460">
                <a:moveTo>
                  <a:pt x="12188952" y="0"/>
                </a:moveTo>
                <a:lnTo>
                  <a:pt x="0" y="0"/>
                </a:lnTo>
                <a:lnTo>
                  <a:pt x="0" y="64007"/>
                </a:lnTo>
                <a:lnTo>
                  <a:pt x="12188952" y="64007"/>
                </a:lnTo>
                <a:lnTo>
                  <a:pt x="12188952" y="0"/>
                </a:lnTo>
                <a:close/>
              </a:path>
            </a:pathLst>
          </a:custGeom>
          <a:solidFill>
            <a:srgbClr val="3493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207008" y="4343400"/>
            <a:ext cx="9875520" cy="0"/>
          </a:xfrm>
          <a:custGeom>
            <a:rect b="b" l="l" r="r" t="t"/>
            <a:pathLst>
              <a:path extrusionOk="0" h="120000"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noFill/>
          <a:ln cap="flat" cmpd="sng" w="9525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2253678" y="380301"/>
            <a:ext cx="7702550" cy="5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1342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253678" y="380301"/>
            <a:ext cx="7702550" cy="5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1342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57217" y="1233501"/>
            <a:ext cx="10551795" cy="279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1342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2253678" y="380301"/>
            <a:ext cx="7702550" cy="5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1342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047" y="6400800"/>
            <a:ext cx="12189460" cy="457200"/>
          </a:xfrm>
          <a:custGeom>
            <a:rect b="b" l="l" r="r" t="t"/>
            <a:pathLst>
              <a:path extrusionOk="0" h="457200" w="12189460">
                <a:moveTo>
                  <a:pt x="12188952" y="0"/>
                </a:moveTo>
                <a:lnTo>
                  <a:pt x="0" y="0"/>
                </a:lnTo>
                <a:lnTo>
                  <a:pt x="0" y="457200"/>
                </a:lnTo>
                <a:lnTo>
                  <a:pt x="12188952" y="4572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57B6C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3744"/>
            <a:ext cx="12189460" cy="64135"/>
          </a:xfrm>
          <a:custGeom>
            <a:rect b="b" l="l" r="r" t="t"/>
            <a:pathLst>
              <a:path extrusionOk="0" h="64135" w="12189460">
                <a:moveTo>
                  <a:pt x="12188952" y="0"/>
                </a:moveTo>
                <a:lnTo>
                  <a:pt x="0" y="0"/>
                </a:lnTo>
                <a:lnTo>
                  <a:pt x="0" y="64007"/>
                </a:lnTo>
                <a:lnTo>
                  <a:pt x="12188952" y="64007"/>
                </a:lnTo>
                <a:lnTo>
                  <a:pt x="12188952" y="0"/>
                </a:lnTo>
                <a:close/>
              </a:path>
            </a:pathLst>
          </a:custGeom>
          <a:solidFill>
            <a:srgbClr val="3493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253678" y="380301"/>
            <a:ext cx="7702550" cy="5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1342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657217" y="1233501"/>
            <a:ext cx="10551795" cy="279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5835172" y="6582022"/>
            <a:ext cx="523875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6679">
              <a:lnSpc>
                <a:spcPct val="104761"/>
              </a:lnSpc>
              <a:spcBef>
                <a:spcPts val="0"/>
              </a:spcBef>
              <a:buNone/>
              <a:defRPr b="0" i="0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10667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hyperlink" Target="https://www.linkedin.com/in/ignacio-reyes-vazquez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288" y="2307236"/>
            <a:ext cx="4331424" cy="11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402" y="1206138"/>
            <a:ext cx="2237198" cy="9017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-1" y="3724635"/>
            <a:ext cx="121920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Máster en Big Data &amp; Cloud | VII Edición</a:t>
            </a:r>
            <a:endParaRPr b="0" i="0" sz="40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Pyspark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Ignacio Reyes Vázquez</a:t>
            </a:r>
            <a:endParaRPr b="0" i="0" sz="2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/>
        </p:nvSpPr>
        <p:spPr>
          <a:xfrm>
            <a:off x="656708" y="1233501"/>
            <a:ext cx="105519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Inspirado en el Google File System (GFS) para manejar grandes volúmenes de datos.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Donado a la Apache Software Foundation en abril de 2006.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Parte del ecosistema Apache Hadoop: incluye HDFS, MapReduce y YARN.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Inspiró una gran comunidad de contribuyentes de código abierto y dos empresas comerciales basadas en código abierto: Cloudera y Hortonworks.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Módulos principales: Hadoop y Common.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077" y="3401183"/>
            <a:ext cx="3699889" cy="25218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3185025" y="393175"/>
            <a:ext cx="549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Creación de HDFS</a:t>
            </a:r>
            <a:endParaRPr/>
          </a:p>
        </p:txBody>
      </p:sp>
      <p:sp>
        <p:nvSpPr>
          <p:cNvPr id="142" name="Google Shape;142;p17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3185404" y="431775"/>
            <a:ext cx="5821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Uso de MapReduce</a:t>
            </a:r>
            <a:r>
              <a:rPr lang="en-US"/>
              <a:t> en HDFS</a:t>
            </a:r>
            <a:endParaRPr/>
          </a:p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657217" y="1233501"/>
            <a:ext cx="10551900" cy="19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ndara"/>
              <a:buChar char="●"/>
            </a:pPr>
            <a:r>
              <a:rPr i="0" lang="en-US">
                <a:latin typeface="Candara"/>
                <a:ea typeface="Candara"/>
                <a:cs typeface="Candara"/>
                <a:sym typeface="Candara"/>
              </a:rPr>
              <a:t>Difícil de gestionar y operar; API de MapReduce difícil y engorrosa.</a:t>
            </a:r>
            <a:endParaRPr i="0">
              <a:latin typeface="Candara"/>
              <a:ea typeface="Candara"/>
              <a:cs typeface="Candara"/>
              <a:sym typeface="Candar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ndara"/>
              <a:buChar char="●"/>
            </a:pPr>
            <a:r>
              <a:rPr i="0" lang="en-US">
                <a:latin typeface="Candara"/>
                <a:ea typeface="Candara"/>
                <a:cs typeface="Candara"/>
                <a:sym typeface="Candara"/>
              </a:rPr>
              <a:t>Resultados intermedios se escriben en disco, causando lentitud en trabajos grandes.</a:t>
            </a:r>
            <a:endParaRPr i="0">
              <a:latin typeface="Candara"/>
              <a:ea typeface="Candara"/>
              <a:cs typeface="Candara"/>
              <a:sym typeface="Candar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ndara"/>
              <a:buChar char="●"/>
            </a:pPr>
            <a:r>
              <a:rPr i="0" lang="en-US">
                <a:latin typeface="Candara"/>
                <a:ea typeface="Candara"/>
                <a:cs typeface="Candara"/>
                <a:sym typeface="Candara"/>
              </a:rPr>
              <a:t>No soporta de forma nativa otras cargas de trabajo: ML, streaming o consultas SQL.</a:t>
            </a:r>
            <a:endParaRPr i="0">
              <a:latin typeface="Candara"/>
              <a:ea typeface="Candara"/>
              <a:cs typeface="Candara"/>
              <a:sym typeface="Candara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ndara"/>
              <a:buChar char="●"/>
            </a:pPr>
            <a:r>
              <a:rPr i="0" lang="en-US">
                <a:latin typeface="Candara"/>
                <a:ea typeface="Candara"/>
                <a:cs typeface="Candara"/>
                <a:sym typeface="Candara"/>
              </a:rPr>
              <a:t>Se crearon sistemas a medida (Hive, Storm, Impala, Mahout), aumentando la complejidad operativa.</a:t>
            </a:r>
            <a:endParaRPr i="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253" y="3036538"/>
            <a:ext cx="2181350" cy="30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557475" y="3620550"/>
            <a:ext cx="4801500" cy="19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 con todo esto… ¿Había alguna forma de hacer que Hadoop y MR fueran más sencillos y rápidos?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3953913" y="380300"/>
            <a:ext cx="428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Primeros Pasos de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57226" y="1221275"/>
            <a:ext cx="109272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just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En 2009, investigadores de la Universidad de California en Berkeley que habían trabajado anteriormente en Hadoop MapReduce asumieron este reto con un proyecto al que llamaron Spark.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5080" rtl="0" algn="just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El objetivo era incorporar ideas de Hadoop MapReduce, pero también mejorar el sistema: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AutoNum type="arabicPeriod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Hacerlo altamente tolerante a fallos y extremadamente paralelo.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AutoNum type="arabicPeriod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Admitir el almacenamiento en memoria para los resultados intermedios de los cálculos de map y reduce.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AutoNum type="arabicPeriod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Ofrecer API fáciles y combinables en varios lenguajes como modelo de programación.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AutoNum type="arabicPeriod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Y admitir otras cargas de trabajo de forma unificada.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/>
        </p:nvSpPr>
        <p:spPr>
          <a:xfrm>
            <a:off x="645025" y="1233500"/>
            <a:ext cx="106698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En 2013, Spark ya se había generalizado y algunos de sus creadores e investigadores originales donaron el proyecto Spark a la ASF y formaron una empresa llamada Databricks.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Databricks y la comunidad de desarrolladores de código abierto trabajaron para lanzar Apache Spark 1.0 en mayo de 2014, bajo la dirección de la AS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F.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68" y="3337559"/>
            <a:ext cx="7402067" cy="2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3953913" y="380300"/>
            <a:ext cx="428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Primeros Pasos de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960" y="2992875"/>
            <a:ext cx="2798020" cy="27980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1176026" y="3304275"/>
            <a:ext cx="10157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. Introducci</a:t>
            </a: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ón</a:t>
            </a: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 Apache Spark</a:t>
            </a:r>
            <a:endParaRPr sz="6000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6" name="Google Shape;176;p21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INTRODUCCION APACHE SPARK </a:t>
            </a:r>
            <a:endParaRPr/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2253678" y="380301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1062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Qu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é es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 Apache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620217" y="1120501"/>
            <a:ext cx="105519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269" lvl="0" marL="13334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“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Apache Spark™ es un motor multilingüe para ejecutar ingeniería de datos, ciencia de datos y aprendizaje automático en máquinas de un solo nodo o clústeres.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”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indent="-303530" lvl="0" marL="353695" marR="6350" rtl="0" algn="just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Apache Spark es un motor: es el núcleo o sistema que hace funcionar procesos de datos, igual que un motor hace funcionar un coche.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304165" lvl="0" marL="354330" marR="508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•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Multilingüe: Spark puede ser usado desde varios lenguajes de programación, por ejemplo: Python, Scala, Java o R.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  <a:p>
            <a:pPr indent="-304165" lvl="0" marL="354330" marR="508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400"/>
              <a:buFont typeface="Candara"/>
              <a:buChar char="•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En máquinas de un solo nodo o </a:t>
            </a: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clusters</a:t>
            </a: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: Spark puede funcionar en </a:t>
            </a: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una</a:t>
            </a: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 sola máquina (un solo nodo), como tu propio ordenador o en un conjunto de máquinas conectadas (un clúster), para trabajar con datos muy grandes de forma distribuida.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888" y="4572001"/>
            <a:ext cx="3244077" cy="16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INTRODUCCION APACHE SPARK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2084028" y="458426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Caracter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ísticas Clave de 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Apache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2" name="Google Shape;192;p23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INTRODUCCION APACHE SPARK </a:t>
            </a:r>
            <a:endParaRPr/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657223" y="964525"/>
            <a:ext cx="7702500" cy="5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Velocidad</a:t>
            </a:r>
            <a:r>
              <a:rPr b="1" lang="en-US" sz="2000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:</a:t>
            </a:r>
            <a:endParaRPr b="1" sz="2000">
              <a:solidFill>
                <a:srgbClr val="13426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13426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1016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Aprovecha bien el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hardware moderno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Utiliza varios núcleos y memoria de forma inteligente, haciendo muchas partes del trabajo al mismo tiempo.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1016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Divide el trabajo en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tareas paralelas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 (DAG: Directed Acyclic Graph): Spark transforma las operaciones en un “mapa” de pasos que se pueden ejecutar en paralelo, acelerando el proceso.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1016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Procesa en memoria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Guarda los resultados intermedios en RAM en lugar de en disco, lo que reduce tiempos de lectura/escritura y acelera muchísimo.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10160" rtl="0" algn="just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Optimiza el código con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Tungsten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Genera código muy eficiente y compacto que el ordenador puede ejecutar más rápido.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2300" y="2233184"/>
            <a:ext cx="2744950" cy="2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657218" y="948494"/>
            <a:ext cx="105549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Facilidad de Uso</a:t>
            </a:r>
            <a:r>
              <a:rPr b="1" lang="en-US" sz="2000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Abstracción fundamental con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RDD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Spark proporciona una estructura de datos lógica básica llamada RDD (Resilient Distributed Dataset). Todas las demás abstracciones de datos de nivel superior, como DataFrames y Datasets, se construyen sobre esta.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Operaciones con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transformaciones y acciones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Spark utiliza un modelo de programación sencillo 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que permite enfocarse en el contenido del cálculo y mejora la productividad.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SzPts val="1800"/>
              <a:buFont typeface="Candara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Soporte para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múltiples lenguajes de programación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: Puedes programar en Scala, Java, </a:t>
            </a:r>
            <a:r>
              <a:rPr b="1" lang="en-US" sz="1800">
                <a:latin typeface="Candara"/>
                <a:ea typeface="Candara"/>
                <a:cs typeface="Candara"/>
                <a:sym typeface="Candara"/>
              </a:rPr>
              <a:t>Python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, SQL y R, según tus preferencias.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2" name="Google Shape;202;p24"/>
          <p:cNvSpPr txBox="1"/>
          <p:nvPr>
            <p:ph type="title"/>
          </p:nvPr>
        </p:nvSpPr>
        <p:spPr>
          <a:xfrm>
            <a:off x="2084028" y="458426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Características Clave de Apache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250" y="3957237"/>
            <a:ext cx="3396058" cy="22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INTRODUCCION APACHE SPARK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657217" y="1233501"/>
            <a:ext cx="10551900" cy="505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1295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Modularidad</a:t>
            </a:r>
            <a:r>
              <a:rPr b="1" i="0" lang="en-US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:</a:t>
            </a:r>
            <a:endParaRPr i="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spcBef>
                <a:spcPts val="12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Motor de procesamiento </a:t>
            </a:r>
            <a:r>
              <a:rPr b="1"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unificado</a:t>
            </a: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para muchos tipos de cargas de trabajo (SQL, ML, streaming, gráficos, etc.).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spcBef>
                <a:spcPts val="12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 es necesario disponer de motores distintos para cargas de trabajo dispares.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rtl="0" algn="just">
              <a:spcBef>
                <a:spcPts val="12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 puede escribir una única aplicación Spark que lo haga todo.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129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1295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Extensibilidad: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0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Spark desacopla el almacenamiento y el cálculo → necesidad de un sistema de almacenamiento distribuido.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  <a:p>
            <a:pPr indent="-440689" lvl="1" marL="923289" marR="0" rtl="0" algn="just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b="1" i="0" lang="en-US" sz="1800">
                <a:latin typeface="Candara"/>
                <a:ea typeface="Candara"/>
                <a:cs typeface="Candara"/>
                <a:sym typeface="Candara"/>
              </a:rPr>
              <a:t>Compatibilidad</a:t>
            </a: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 con numerosas fuentes: Hadoop, Cassandra, HBase, MongoDB, Hive, RDBMS, etc. Los lectores y escritores DF también se pueden ampliar para leer desde otras fuentes, como Apache Kafka, Kinesis, Azure Storage y Amazon S3.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1295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0" name="Google Shape;210;p25"/>
          <p:cNvSpPr txBox="1"/>
          <p:nvPr>
            <p:ph type="title"/>
          </p:nvPr>
        </p:nvSpPr>
        <p:spPr>
          <a:xfrm>
            <a:off x="2084028" y="458426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Características Clave de Apache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1" name="Google Shape;211;p25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INTRODUCCION APACHE SPARK </a:t>
            </a:r>
            <a:endParaRPr/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2253678" y="380301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896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Casos de Uso de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10945928" y="6574024"/>
            <a:ext cx="343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667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657217" y="1233501"/>
            <a:ext cx="10556100" cy="4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905" lvl="0" marL="1397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Tanto si eres ingeniero de datos, científico de datos o ingeniero de aprendizaje automático, Apache Spark te será útil en múltiples escenarios, entre ellos: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Procesar en paralelo grandes volúmenes de datos distribuidos en un clúster, aprovechando la computación distribuida para acelerar el rendimiento.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Realizar consultas ad hoc o interactivas que permiten explorar, analizar y visualizar datos de forma rápida.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Crear, entrenar y evaluar modelos de aprendizaje automático utilizando la biblioteca integrada MLlib.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Construir canalizaciones de datos de extremo a extremo, capaces de integrar y transformar datos procedentes de múltiples fuentes.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just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Analizar grafos y redes sociales, facilitando el estudio de relaciones y estructuras complejas mediante GraphX.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0" name="Google Shape;220;p26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INTRODUCCION APACHE SPARK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9744" y="3369385"/>
            <a:ext cx="8028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0. Presentación</a:t>
            </a:r>
            <a:endParaRPr sz="6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5511754" y="6585575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PRESENTACIÓN</a:t>
            </a:r>
            <a:endParaRPr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176026" y="3304275"/>
            <a:ext cx="10421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3. Arquitectura de Apache Spark</a:t>
            </a:r>
            <a:endParaRPr sz="6000"/>
          </a:p>
        </p:txBody>
      </p:sp>
      <p:sp>
        <p:nvSpPr>
          <p:cNvPr id="226" name="Google Shape;226;p27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3302850" y="431800"/>
            <a:ext cx="558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Componentes de 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Apache Spark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621568" y="1099602"/>
            <a:ext cx="105504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2260" lvl="0" marL="352425" marR="63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Como hemos visto, Spark es un motor de procesamiento de datos distribuido, lo que significa que un clúster de máquinas trabaja de manera coordinada para ejecutar las tareas.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marR="63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ndara"/>
              <a:ea typeface="Candara"/>
              <a:cs typeface="Candara"/>
              <a:sym typeface="Candara"/>
            </a:endParaRPr>
          </a:p>
          <a:p>
            <a:pPr indent="-303530" lvl="0" marL="353695" marR="5080" rtl="0" algn="just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 nivel arquitectónico, una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aplicación Spark 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consta de un programa controlador (driver), que se encarga de orquestar y coordinar las operaciones paralelas en todo el clúster.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599" y="3308100"/>
            <a:ext cx="5362376" cy="27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3429000" y="4214024"/>
            <a:ext cx="1455876" cy="357975"/>
          </a:xfrm>
          <a:custGeom>
            <a:rect b="b" l="l" r="r" t="t"/>
            <a:pathLst>
              <a:path extrusionOk="0" h="2016760" w="1775459">
                <a:moveTo>
                  <a:pt x="0" y="1008125"/>
                </a:moveTo>
                <a:lnTo>
                  <a:pt x="1155" y="956248"/>
                </a:lnTo>
                <a:lnTo>
                  <a:pt x="4583" y="905051"/>
                </a:lnTo>
                <a:lnTo>
                  <a:pt x="10228" y="854599"/>
                </a:lnTo>
                <a:lnTo>
                  <a:pt x="18035" y="804954"/>
                </a:lnTo>
                <a:lnTo>
                  <a:pt x="27947" y="756181"/>
                </a:lnTo>
                <a:lnTo>
                  <a:pt x="39910" y="708341"/>
                </a:lnTo>
                <a:lnTo>
                  <a:pt x="53866" y="661500"/>
                </a:lnTo>
                <a:lnTo>
                  <a:pt x="69761" y="615719"/>
                </a:lnTo>
                <a:lnTo>
                  <a:pt x="87539" y="571063"/>
                </a:lnTo>
                <a:lnTo>
                  <a:pt x="107143" y="527595"/>
                </a:lnTo>
                <a:lnTo>
                  <a:pt x="128518" y="485378"/>
                </a:lnTo>
                <a:lnTo>
                  <a:pt x="151609" y="444475"/>
                </a:lnTo>
                <a:lnTo>
                  <a:pt x="176359" y="404950"/>
                </a:lnTo>
                <a:lnTo>
                  <a:pt x="202713" y="366866"/>
                </a:lnTo>
                <a:lnTo>
                  <a:pt x="230614" y="330286"/>
                </a:lnTo>
                <a:lnTo>
                  <a:pt x="260008" y="295274"/>
                </a:lnTo>
                <a:lnTo>
                  <a:pt x="290838" y="261894"/>
                </a:lnTo>
                <a:lnTo>
                  <a:pt x="323049" y="230208"/>
                </a:lnTo>
                <a:lnTo>
                  <a:pt x="356585" y="200280"/>
                </a:lnTo>
                <a:lnTo>
                  <a:pt x="391390" y="172173"/>
                </a:lnTo>
                <a:lnTo>
                  <a:pt x="427408" y="145950"/>
                </a:lnTo>
                <a:lnTo>
                  <a:pt x="464583" y="121676"/>
                </a:lnTo>
                <a:lnTo>
                  <a:pt x="502860" y="99412"/>
                </a:lnTo>
                <a:lnTo>
                  <a:pt x="542183" y="79224"/>
                </a:lnTo>
                <a:lnTo>
                  <a:pt x="582497" y="61173"/>
                </a:lnTo>
                <a:lnTo>
                  <a:pt x="623744" y="45323"/>
                </a:lnTo>
                <a:lnTo>
                  <a:pt x="665871" y="31738"/>
                </a:lnTo>
                <a:lnTo>
                  <a:pt x="708820" y="20481"/>
                </a:lnTo>
                <a:lnTo>
                  <a:pt x="752536" y="11615"/>
                </a:lnTo>
                <a:lnTo>
                  <a:pt x="796964" y="5204"/>
                </a:lnTo>
                <a:lnTo>
                  <a:pt x="842047" y="1311"/>
                </a:lnTo>
                <a:lnTo>
                  <a:pt x="887730" y="0"/>
                </a:lnTo>
                <a:lnTo>
                  <a:pt x="933412" y="1311"/>
                </a:lnTo>
                <a:lnTo>
                  <a:pt x="978495" y="5204"/>
                </a:lnTo>
                <a:lnTo>
                  <a:pt x="1022923" y="11615"/>
                </a:lnTo>
                <a:lnTo>
                  <a:pt x="1066639" y="20481"/>
                </a:lnTo>
                <a:lnTo>
                  <a:pt x="1109588" y="31738"/>
                </a:lnTo>
                <a:lnTo>
                  <a:pt x="1151715" y="45323"/>
                </a:lnTo>
                <a:lnTo>
                  <a:pt x="1192962" y="61173"/>
                </a:lnTo>
                <a:lnTo>
                  <a:pt x="1233276" y="79224"/>
                </a:lnTo>
                <a:lnTo>
                  <a:pt x="1272599" y="99412"/>
                </a:lnTo>
                <a:lnTo>
                  <a:pt x="1310876" y="121676"/>
                </a:lnTo>
                <a:lnTo>
                  <a:pt x="1348051" y="145950"/>
                </a:lnTo>
                <a:lnTo>
                  <a:pt x="1384069" y="172173"/>
                </a:lnTo>
                <a:lnTo>
                  <a:pt x="1418874" y="200280"/>
                </a:lnTo>
                <a:lnTo>
                  <a:pt x="1452410" y="230208"/>
                </a:lnTo>
                <a:lnTo>
                  <a:pt x="1484621" y="261894"/>
                </a:lnTo>
                <a:lnTo>
                  <a:pt x="1515451" y="295274"/>
                </a:lnTo>
                <a:lnTo>
                  <a:pt x="1544845" y="330286"/>
                </a:lnTo>
                <a:lnTo>
                  <a:pt x="1572746" y="366866"/>
                </a:lnTo>
                <a:lnTo>
                  <a:pt x="1599100" y="404950"/>
                </a:lnTo>
                <a:lnTo>
                  <a:pt x="1623850" y="444475"/>
                </a:lnTo>
                <a:lnTo>
                  <a:pt x="1646941" y="485378"/>
                </a:lnTo>
                <a:lnTo>
                  <a:pt x="1668316" y="527595"/>
                </a:lnTo>
                <a:lnTo>
                  <a:pt x="1687920" y="571063"/>
                </a:lnTo>
                <a:lnTo>
                  <a:pt x="1705698" y="615719"/>
                </a:lnTo>
                <a:lnTo>
                  <a:pt x="1721593" y="661500"/>
                </a:lnTo>
                <a:lnTo>
                  <a:pt x="1735549" y="708341"/>
                </a:lnTo>
                <a:lnTo>
                  <a:pt x="1747512" y="756181"/>
                </a:lnTo>
                <a:lnTo>
                  <a:pt x="1757424" y="804954"/>
                </a:lnTo>
                <a:lnTo>
                  <a:pt x="1765231" y="854599"/>
                </a:lnTo>
                <a:lnTo>
                  <a:pt x="1770876" y="905051"/>
                </a:lnTo>
                <a:lnTo>
                  <a:pt x="1774304" y="956248"/>
                </a:lnTo>
                <a:lnTo>
                  <a:pt x="1775460" y="1008125"/>
                </a:lnTo>
                <a:lnTo>
                  <a:pt x="1774304" y="1060003"/>
                </a:lnTo>
                <a:lnTo>
                  <a:pt x="1770876" y="1111200"/>
                </a:lnTo>
                <a:lnTo>
                  <a:pt x="1765231" y="1161652"/>
                </a:lnTo>
                <a:lnTo>
                  <a:pt x="1757424" y="1211297"/>
                </a:lnTo>
                <a:lnTo>
                  <a:pt x="1747512" y="1260070"/>
                </a:lnTo>
                <a:lnTo>
                  <a:pt x="1735549" y="1307910"/>
                </a:lnTo>
                <a:lnTo>
                  <a:pt x="1721593" y="1354751"/>
                </a:lnTo>
                <a:lnTo>
                  <a:pt x="1705698" y="1400532"/>
                </a:lnTo>
                <a:lnTo>
                  <a:pt x="1687920" y="1445188"/>
                </a:lnTo>
                <a:lnTo>
                  <a:pt x="1668316" y="1488656"/>
                </a:lnTo>
                <a:lnTo>
                  <a:pt x="1646941" y="1530873"/>
                </a:lnTo>
                <a:lnTo>
                  <a:pt x="1623850" y="1571776"/>
                </a:lnTo>
                <a:lnTo>
                  <a:pt x="1599100" y="1611301"/>
                </a:lnTo>
                <a:lnTo>
                  <a:pt x="1572746" y="1649385"/>
                </a:lnTo>
                <a:lnTo>
                  <a:pt x="1544845" y="1685965"/>
                </a:lnTo>
                <a:lnTo>
                  <a:pt x="1515451" y="1720977"/>
                </a:lnTo>
                <a:lnTo>
                  <a:pt x="1484621" y="1754357"/>
                </a:lnTo>
                <a:lnTo>
                  <a:pt x="1452410" y="1786043"/>
                </a:lnTo>
                <a:lnTo>
                  <a:pt x="1418874" y="1815971"/>
                </a:lnTo>
                <a:lnTo>
                  <a:pt x="1384069" y="1844078"/>
                </a:lnTo>
                <a:lnTo>
                  <a:pt x="1348051" y="1870301"/>
                </a:lnTo>
                <a:lnTo>
                  <a:pt x="1310876" y="1894575"/>
                </a:lnTo>
                <a:lnTo>
                  <a:pt x="1272599" y="1916839"/>
                </a:lnTo>
                <a:lnTo>
                  <a:pt x="1233276" y="1937027"/>
                </a:lnTo>
                <a:lnTo>
                  <a:pt x="1192962" y="1955078"/>
                </a:lnTo>
                <a:lnTo>
                  <a:pt x="1151715" y="1970928"/>
                </a:lnTo>
                <a:lnTo>
                  <a:pt x="1109588" y="1984513"/>
                </a:lnTo>
                <a:lnTo>
                  <a:pt x="1066639" y="1995770"/>
                </a:lnTo>
                <a:lnTo>
                  <a:pt x="1022923" y="2004636"/>
                </a:lnTo>
                <a:lnTo>
                  <a:pt x="978495" y="2011047"/>
                </a:lnTo>
                <a:lnTo>
                  <a:pt x="933412" y="2014940"/>
                </a:lnTo>
                <a:lnTo>
                  <a:pt x="887730" y="2016251"/>
                </a:lnTo>
                <a:lnTo>
                  <a:pt x="842047" y="2014940"/>
                </a:lnTo>
                <a:lnTo>
                  <a:pt x="796964" y="2011047"/>
                </a:lnTo>
                <a:lnTo>
                  <a:pt x="752536" y="2004636"/>
                </a:lnTo>
                <a:lnTo>
                  <a:pt x="708820" y="1995770"/>
                </a:lnTo>
                <a:lnTo>
                  <a:pt x="665871" y="1984513"/>
                </a:lnTo>
                <a:lnTo>
                  <a:pt x="623744" y="1970928"/>
                </a:lnTo>
                <a:lnTo>
                  <a:pt x="582497" y="1955078"/>
                </a:lnTo>
                <a:lnTo>
                  <a:pt x="542183" y="1937027"/>
                </a:lnTo>
                <a:lnTo>
                  <a:pt x="502860" y="1916839"/>
                </a:lnTo>
                <a:lnTo>
                  <a:pt x="464583" y="1894575"/>
                </a:lnTo>
                <a:lnTo>
                  <a:pt x="427408" y="1870301"/>
                </a:lnTo>
                <a:lnTo>
                  <a:pt x="391390" y="1844078"/>
                </a:lnTo>
                <a:lnTo>
                  <a:pt x="356585" y="1815971"/>
                </a:lnTo>
                <a:lnTo>
                  <a:pt x="323049" y="1786043"/>
                </a:lnTo>
                <a:lnTo>
                  <a:pt x="290838" y="1754357"/>
                </a:lnTo>
                <a:lnTo>
                  <a:pt x="260008" y="1720976"/>
                </a:lnTo>
                <a:lnTo>
                  <a:pt x="230614" y="1685965"/>
                </a:lnTo>
                <a:lnTo>
                  <a:pt x="202713" y="1649385"/>
                </a:lnTo>
                <a:lnTo>
                  <a:pt x="176359" y="1611301"/>
                </a:lnTo>
                <a:lnTo>
                  <a:pt x="151609" y="1571776"/>
                </a:lnTo>
                <a:lnTo>
                  <a:pt x="128518" y="1530873"/>
                </a:lnTo>
                <a:lnTo>
                  <a:pt x="107143" y="1488656"/>
                </a:lnTo>
                <a:lnTo>
                  <a:pt x="87539" y="1445188"/>
                </a:lnTo>
                <a:lnTo>
                  <a:pt x="69761" y="1400532"/>
                </a:lnTo>
                <a:lnTo>
                  <a:pt x="53866" y="1354751"/>
                </a:lnTo>
                <a:lnTo>
                  <a:pt x="39910" y="1307910"/>
                </a:lnTo>
                <a:lnTo>
                  <a:pt x="27947" y="1260070"/>
                </a:lnTo>
                <a:lnTo>
                  <a:pt x="18035" y="1211297"/>
                </a:lnTo>
                <a:lnTo>
                  <a:pt x="10228" y="1161652"/>
                </a:lnTo>
                <a:lnTo>
                  <a:pt x="4583" y="1111200"/>
                </a:lnTo>
                <a:lnTo>
                  <a:pt x="1155" y="1060003"/>
                </a:lnTo>
                <a:lnTo>
                  <a:pt x="0" y="1008125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621568" y="1051469"/>
            <a:ext cx="105504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-3289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Responsable de i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nstanciar una SparkSession</a:t>
            </a:r>
            <a:endParaRPr b="1" sz="2000">
              <a:latin typeface="Candara"/>
              <a:ea typeface="Candara"/>
              <a:cs typeface="Candara"/>
              <a:sym typeface="Candara"/>
            </a:endParaRPr>
          </a:p>
          <a:p>
            <a:pPr indent="-3289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Solicita recursos (CPU, memoria, etc.) al gestor del clúster para los ejecutores de Spark (JVMs)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289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Transforma todas las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operaciones de Spark en cálculos DAG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, las programa y distribuye su ejecución como tareas entre los ejecutores de Spark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29"/>
          <p:cNvGrpSpPr/>
          <p:nvPr/>
        </p:nvGrpSpPr>
        <p:grpSpPr>
          <a:xfrm>
            <a:off x="3296838" y="3197220"/>
            <a:ext cx="5199869" cy="2749551"/>
            <a:chOff x="5842250" y="3207745"/>
            <a:chExt cx="5199869" cy="2749551"/>
          </a:xfrm>
        </p:grpSpPr>
        <p:pic>
          <p:nvPicPr>
            <p:cNvPr id="244" name="Google Shape;24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879" y="3207745"/>
              <a:ext cx="4921240" cy="2749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9"/>
            <p:cNvSpPr/>
            <p:nvPr/>
          </p:nvSpPr>
          <p:spPr>
            <a:xfrm>
              <a:off x="5842250" y="4380852"/>
              <a:ext cx="1775459" cy="403352"/>
            </a:xfrm>
            <a:custGeom>
              <a:rect b="b" l="l" r="r" t="t"/>
              <a:pathLst>
                <a:path extrusionOk="0" h="2016760" w="1775459">
                  <a:moveTo>
                    <a:pt x="0" y="1008125"/>
                  </a:moveTo>
                  <a:lnTo>
                    <a:pt x="1155" y="956248"/>
                  </a:lnTo>
                  <a:lnTo>
                    <a:pt x="4583" y="905051"/>
                  </a:lnTo>
                  <a:lnTo>
                    <a:pt x="10228" y="854599"/>
                  </a:lnTo>
                  <a:lnTo>
                    <a:pt x="18035" y="804954"/>
                  </a:lnTo>
                  <a:lnTo>
                    <a:pt x="27947" y="756181"/>
                  </a:lnTo>
                  <a:lnTo>
                    <a:pt x="39910" y="708341"/>
                  </a:lnTo>
                  <a:lnTo>
                    <a:pt x="53866" y="661500"/>
                  </a:lnTo>
                  <a:lnTo>
                    <a:pt x="69761" y="615719"/>
                  </a:lnTo>
                  <a:lnTo>
                    <a:pt x="87539" y="571063"/>
                  </a:lnTo>
                  <a:lnTo>
                    <a:pt x="107143" y="527595"/>
                  </a:lnTo>
                  <a:lnTo>
                    <a:pt x="128518" y="485378"/>
                  </a:lnTo>
                  <a:lnTo>
                    <a:pt x="151609" y="444475"/>
                  </a:lnTo>
                  <a:lnTo>
                    <a:pt x="176359" y="404950"/>
                  </a:lnTo>
                  <a:lnTo>
                    <a:pt x="202713" y="366866"/>
                  </a:lnTo>
                  <a:lnTo>
                    <a:pt x="230614" y="330286"/>
                  </a:lnTo>
                  <a:lnTo>
                    <a:pt x="260008" y="295274"/>
                  </a:lnTo>
                  <a:lnTo>
                    <a:pt x="290838" y="261894"/>
                  </a:lnTo>
                  <a:lnTo>
                    <a:pt x="323049" y="230208"/>
                  </a:lnTo>
                  <a:lnTo>
                    <a:pt x="356585" y="200280"/>
                  </a:lnTo>
                  <a:lnTo>
                    <a:pt x="391390" y="172173"/>
                  </a:lnTo>
                  <a:lnTo>
                    <a:pt x="427408" y="145950"/>
                  </a:lnTo>
                  <a:lnTo>
                    <a:pt x="464583" y="121676"/>
                  </a:lnTo>
                  <a:lnTo>
                    <a:pt x="502860" y="99412"/>
                  </a:lnTo>
                  <a:lnTo>
                    <a:pt x="542183" y="79224"/>
                  </a:lnTo>
                  <a:lnTo>
                    <a:pt x="582497" y="61173"/>
                  </a:lnTo>
                  <a:lnTo>
                    <a:pt x="623744" y="45323"/>
                  </a:lnTo>
                  <a:lnTo>
                    <a:pt x="665871" y="31738"/>
                  </a:lnTo>
                  <a:lnTo>
                    <a:pt x="708820" y="20481"/>
                  </a:lnTo>
                  <a:lnTo>
                    <a:pt x="752536" y="11615"/>
                  </a:lnTo>
                  <a:lnTo>
                    <a:pt x="796964" y="5204"/>
                  </a:lnTo>
                  <a:lnTo>
                    <a:pt x="842047" y="1311"/>
                  </a:lnTo>
                  <a:lnTo>
                    <a:pt x="887730" y="0"/>
                  </a:lnTo>
                  <a:lnTo>
                    <a:pt x="933412" y="1311"/>
                  </a:lnTo>
                  <a:lnTo>
                    <a:pt x="978495" y="5204"/>
                  </a:lnTo>
                  <a:lnTo>
                    <a:pt x="1022923" y="11615"/>
                  </a:lnTo>
                  <a:lnTo>
                    <a:pt x="1066639" y="20481"/>
                  </a:lnTo>
                  <a:lnTo>
                    <a:pt x="1109588" y="31738"/>
                  </a:lnTo>
                  <a:lnTo>
                    <a:pt x="1151715" y="45323"/>
                  </a:lnTo>
                  <a:lnTo>
                    <a:pt x="1192962" y="61173"/>
                  </a:lnTo>
                  <a:lnTo>
                    <a:pt x="1233276" y="79224"/>
                  </a:lnTo>
                  <a:lnTo>
                    <a:pt x="1272599" y="99412"/>
                  </a:lnTo>
                  <a:lnTo>
                    <a:pt x="1310876" y="121676"/>
                  </a:lnTo>
                  <a:lnTo>
                    <a:pt x="1348051" y="145950"/>
                  </a:lnTo>
                  <a:lnTo>
                    <a:pt x="1384069" y="172173"/>
                  </a:lnTo>
                  <a:lnTo>
                    <a:pt x="1418874" y="200280"/>
                  </a:lnTo>
                  <a:lnTo>
                    <a:pt x="1452410" y="230208"/>
                  </a:lnTo>
                  <a:lnTo>
                    <a:pt x="1484621" y="261894"/>
                  </a:lnTo>
                  <a:lnTo>
                    <a:pt x="1515451" y="295274"/>
                  </a:lnTo>
                  <a:lnTo>
                    <a:pt x="1544845" y="330286"/>
                  </a:lnTo>
                  <a:lnTo>
                    <a:pt x="1572746" y="366866"/>
                  </a:lnTo>
                  <a:lnTo>
                    <a:pt x="1599100" y="404950"/>
                  </a:lnTo>
                  <a:lnTo>
                    <a:pt x="1623850" y="444475"/>
                  </a:lnTo>
                  <a:lnTo>
                    <a:pt x="1646941" y="485378"/>
                  </a:lnTo>
                  <a:lnTo>
                    <a:pt x="1668316" y="527595"/>
                  </a:lnTo>
                  <a:lnTo>
                    <a:pt x="1687920" y="571063"/>
                  </a:lnTo>
                  <a:lnTo>
                    <a:pt x="1705698" y="615719"/>
                  </a:lnTo>
                  <a:lnTo>
                    <a:pt x="1721593" y="661500"/>
                  </a:lnTo>
                  <a:lnTo>
                    <a:pt x="1735549" y="708341"/>
                  </a:lnTo>
                  <a:lnTo>
                    <a:pt x="1747512" y="756181"/>
                  </a:lnTo>
                  <a:lnTo>
                    <a:pt x="1757424" y="804954"/>
                  </a:lnTo>
                  <a:lnTo>
                    <a:pt x="1765231" y="854599"/>
                  </a:lnTo>
                  <a:lnTo>
                    <a:pt x="1770876" y="905051"/>
                  </a:lnTo>
                  <a:lnTo>
                    <a:pt x="1774304" y="956248"/>
                  </a:lnTo>
                  <a:lnTo>
                    <a:pt x="1775460" y="1008125"/>
                  </a:lnTo>
                  <a:lnTo>
                    <a:pt x="1774304" y="1060003"/>
                  </a:lnTo>
                  <a:lnTo>
                    <a:pt x="1770876" y="1111200"/>
                  </a:lnTo>
                  <a:lnTo>
                    <a:pt x="1765231" y="1161652"/>
                  </a:lnTo>
                  <a:lnTo>
                    <a:pt x="1757424" y="1211297"/>
                  </a:lnTo>
                  <a:lnTo>
                    <a:pt x="1747512" y="1260070"/>
                  </a:lnTo>
                  <a:lnTo>
                    <a:pt x="1735549" y="1307910"/>
                  </a:lnTo>
                  <a:lnTo>
                    <a:pt x="1721593" y="1354751"/>
                  </a:lnTo>
                  <a:lnTo>
                    <a:pt x="1705698" y="1400532"/>
                  </a:lnTo>
                  <a:lnTo>
                    <a:pt x="1687920" y="1445188"/>
                  </a:lnTo>
                  <a:lnTo>
                    <a:pt x="1668316" y="1488656"/>
                  </a:lnTo>
                  <a:lnTo>
                    <a:pt x="1646941" y="1530873"/>
                  </a:lnTo>
                  <a:lnTo>
                    <a:pt x="1623850" y="1571776"/>
                  </a:lnTo>
                  <a:lnTo>
                    <a:pt x="1599100" y="1611301"/>
                  </a:lnTo>
                  <a:lnTo>
                    <a:pt x="1572746" y="1649385"/>
                  </a:lnTo>
                  <a:lnTo>
                    <a:pt x="1544845" y="1685965"/>
                  </a:lnTo>
                  <a:lnTo>
                    <a:pt x="1515451" y="1720977"/>
                  </a:lnTo>
                  <a:lnTo>
                    <a:pt x="1484621" y="1754357"/>
                  </a:lnTo>
                  <a:lnTo>
                    <a:pt x="1452410" y="1786043"/>
                  </a:lnTo>
                  <a:lnTo>
                    <a:pt x="1418874" y="1815971"/>
                  </a:lnTo>
                  <a:lnTo>
                    <a:pt x="1384069" y="1844078"/>
                  </a:lnTo>
                  <a:lnTo>
                    <a:pt x="1348051" y="1870301"/>
                  </a:lnTo>
                  <a:lnTo>
                    <a:pt x="1310876" y="1894575"/>
                  </a:lnTo>
                  <a:lnTo>
                    <a:pt x="1272599" y="1916839"/>
                  </a:lnTo>
                  <a:lnTo>
                    <a:pt x="1233276" y="1937027"/>
                  </a:lnTo>
                  <a:lnTo>
                    <a:pt x="1192962" y="1955078"/>
                  </a:lnTo>
                  <a:lnTo>
                    <a:pt x="1151715" y="1970928"/>
                  </a:lnTo>
                  <a:lnTo>
                    <a:pt x="1109588" y="1984513"/>
                  </a:lnTo>
                  <a:lnTo>
                    <a:pt x="1066639" y="1995770"/>
                  </a:lnTo>
                  <a:lnTo>
                    <a:pt x="1022923" y="2004636"/>
                  </a:lnTo>
                  <a:lnTo>
                    <a:pt x="978495" y="2011047"/>
                  </a:lnTo>
                  <a:lnTo>
                    <a:pt x="933412" y="2014940"/>
                  </a:lnTo>
                  <a:lnTo>
                    <a:pt x="887730" y="2016251"/>
                  </a:lnTo>
                  <a:lnTo>
                    <a:pt x="842047" y="2014940"/>
                  </a:lnTo>
                  <a:lnTo>
                    <a:pt x="796964" y="2011047"/>
                  </a:lnTo>
                  <a:lnTo>
                    <a:pt x="752536" y="2004636"/>
                  </a:lnTo>
                  <a:lnTo>
                    <a:pt x="708820" y="1995770"/>
                  </a:lnTo>
                  <a:lnTo>
                    <a:pt x="665871" y="1984513"/>
                  </a:lnTo>
                  <a:lnTo>
                    <a:pt x="623744" y="1970928"/>
                  </a:lnTo>
                  <a:lnTo>
                    <a:pt x="582497" y="1955078"/>
                  </a:lnTo>
                  <a:lnTo>
                    <a:pt x="542183" y="1937027"/>
                  </a:lnTo>
                  <a:lnTo>
                    <a:pt x="502860" y="1916839"/>
                  </a:lnTo>
                  <a:lnTo>
                    <a:pt x="464583" y="1894575"/>
                  </a:lnTo>
                  <a:lnTo>
                    <a:pt x="427408" y="1870301"/>
                  </a:lnTo>
                  <a:lnTo>
                    <a:pt x="391390" y="1844078"/>
                  </a:lnTo>
                  <a:lnTo>
                    <a:pt x="356585" y="1815971"/>
                  </a:lnTo>
                  <a:lnTo>
                    <a:pt x="323049" y="1786043"/>
                  </a:lnTo>
                  <a:lnTo>
                    <a:pt x="290838" y="1754357"/>
                  </a:lnTo>
                  <a:lnTo>
                    <a:pt x="260008" y="1720976"/>
                  </a:lnTo>
                  <a:lnTo>
                    <a:pt x="230614" y="1685965"/>
                  </a:lnTo>
                  <a:lnTo>
                    <a:pt x="202713" y="1649385"/>
                  </a:lnTo>
                  <a:lnTo>
                    <a:pt x="176359" y="1611301"/>
                  </a:lnTo>
                  <a:lnTo>
                    <a:pt x="151609" y="1571776"/>
                  </a:lnTo>
                  <a:lnTo>
                    <a:pt x="128518" y="1530873"/>
                  </a:lnTo>
                  <a:lnTo>
                    <a:pt x="107143" y="1488656"/>
                  </a:lnTo>
                  <a:lnTo>
                    <a:pt x="87539" y="1445188"/>
                  </a:lnTo>
                  <a:lnTo>
                    <a:pt x="69761" y="1400532"/>
                  </a:lnTo>
                  <a:lnTo>
                    <a:pt x="53866" y="1354751"/>
                  </a:lnTo>
                  <a:lnTo>
                    <a:pt x="39910" y="1307910"/>
                  </a:lnTo>
                  <a:lnTo>
                    <a:pt x="27947" y="1260070"/>
                  </a:lnTo>
                  <a:lnTo>
                    <a:pt x="18035" y="1211297"/>
                  </a:lnTo>
                  <a:lnTo>
                    <a:pt x="10228" y="1161652"/>
                  </a:lnTo>
                  <a:lnTo>
                    <a:pt x="4583" y="1111200"/>
                  </a:lnTo>
                  <a:lnTo>
                    <a:pt x="1155" y="1060003"/>
                  </a:lnTo>
                  <a:lnTo>
                    <a:pt x="0" y="1008125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9"/>
          <p:cNvSpPr txBox="1"/>
          <p:nvPr>
            <p:ph type="title"/>
          </p:nvPr>
        </p:nvSpPr>
        <p:spPr>
          <a:xfrm>
            <a:off x="4826250" y="442400"/>
            <a:ext cx="2539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Spark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 Driver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48" name="Google Shape;248;p29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0"/>
          <p:cNvGrpSpPr/>
          <p:nvPr/>
        </p:nvGrpSpPr>
        <p:grpSpPr>
          <a:xfrm>
            <a:off x="3662650" y="3198745"/>
            <a:ext cx="5034043" cy="2749551"/>
            <a:chOff x="6390600" y="3207745"/>
            <a:chExt cx="5034043" cy="2749551"/>
          </a:xfrm>
        </p:grpSpPr>
        <p:pic>
          <p:nvPicPr>
            <p:cNvPr id="254" name="Google Shape;25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3403" y="3207745"/>
              <a:ext cx="4921240" cy="2749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0"/>
            <p:cNvSpPr/>
            <p:nvPr/>
          </p:nvSpPr>
          <p:spPr>
            <a:xfrm>
              <a:off x="6390600" y="4720025"/>
              <a:ext cx="1333024" cy="357975"/>
            </a:xfrm>
            <a:custGeom>
              <a:rect b="b" l="l" r="r" t="t"/>
              <a:pathLst>
                <a:path extrusionOk="0" h="2016760" w="1777365">
                  <a:moveTo>
                    <a:pt x="0" y="1008125"/>
                  </a:moveTo>
                  <a:lnTo>
                    <a:pt x="1156" y="956248"/>
                  </a:lnTo>
                  <a:lnTo>
                    <a:pt x="4587" y="905051"/>
                  </a:lnTo>
                  <a:lnTo>
                    <a:pt x="10237" y="854599"/>
                  </a:lnTo>
                  <a:lnTo>
                    <a:pt x="18050" y="804954"/>
                  </a:lnTo>
                  <a:lnTo>
                    <a:pt x="27971" y="756181"/>
                  </a:lnTo>
                  <a:lnTo>
                    <a:pt x="39944" y="708341"/>
                  </a:lnTo>
                  <a:lnTo>
                    <a:pt x="53913" y="661500"/>
                  </a:lnTo>
                  <a:lnTo>
                    <a:pt x="69821" y="615719"/>
                  </a:lnTo>
                  <a:lnTo>
                    <a:pt x="87614" y="571063"/>
                  </a:lnTo>
                  <a:lnTo>
                    <a:pt x="107235" y="527595"/>
                  </a:lnTo>
                  <a:lnTo>
                    <a:pt x="128629" y="485378"/>
                  </a:lnTo>
                  <a:lnTo>
                    <a:pt x="151739" y="444475"/>
                  </a:lnTo>
                  <a:lnTo>
                    <a:pt x="176511" y="404950"/>
                  </a:lnTo>
                  <a:lnTo>
                    <a:pt x="202887" y="366866"/>
                  </a:lnTo>
                  <a:lnTo>
                    <a:pt x="230813" y="330286"/>
                  </a:lnTo>
                  <a:lnTo>
                    <a:pt x="260232" y="295274"/>
                  </a:lnTo>
                  <a:lnTo>
                    <a:pt x="291089" y="261894"/>
                  </a:lnTo>
                  <a:lnTo>
                    <a:pt x="323327" y="230208"/>
                  </a:lnTo>
                  <a:lnTo>
                    <a:pt x="356892" y="200280"/>
                  </a:lnTo>
                  <a:lnTo>
                    <a:pt x="391726" y="172173"/>
                  </a:lnTo>
                  <a:lnTo>
                    <a:pt x="427775" y="145950"/>
                  </a:lnTo>
                  <a:lnTo>
                    <a:pt x="464983" y="121676"/>
                  </a:lnTo>
                  <a:lnTo>
                    <a:pt x="503293" y="99412"/>
                  </a:lnTo>
                  <a:lnTo>
                    <a:pt x="542649" y="79224"/>
                  </a:lnTo>
                  <a:lnTo>
                    <a:pt x="582997" y="61173"/>
                  </a:lnTo>
                  <a:lnTo>
                    <a:pt x="624280" y="45323"/>
                  </a:lnTo>
                  <a:lnTo>
                    <a:pt x="666443" y="31738"/>
                  </a:lnTo>
                  <a:lnTo>
                    <a:pt x="709429" y="20481"/>
                  </a:lnTo>
                  <a:lnTo>
                    <a:pt x="753182" y="11615"/>
                  </a:lnTo>
                  <a:lnTo>
                    <a:pt x="797648" y="5204"/>
                  </a:lnTo>
                  <a:lnTo>
                    <a:pt x="842770" y="1311"/>
                  </a:lnTo>
                  <a:lnTo>
                    <a:pt x="888491" y="0"/>
                  </a:lnTo>
                  <a:lnTo>
                    <a:pt x="934213" y="1311"/>
                  </a:lnTo>
                  <a:lnTo>
                    <a:pt x="979335" y="5204"/>
                  </a:lnTo>
                  <a:lnTo>
                    <a:pt x="1023801" y="11615"/>
                  </a:lnTo>
                  <a:lnTo>
                    <a:pt x="1067554" y="20481"/>
                  </a:lnTo>
                  <a:lnTo>
                    <a:pt x="1110540" y="31738"/>
                  </a:lnTo>
                  <a:lnTo>
                    <a:pt x="1152703" y="45323"/>
                  </a:lnTo>
                  <a:lnTo>
                    <a:pt x="1193986" y="61173"/>
                  </a:lnTo>
                  <a:lnTo>
                    <a:pt x="1234334" y="79224"/>
                  </a:lnTo>
                  <a:lnTo>
                    <a:pt x="1273690" y="99412"/>
                  </a:lnTo>
                  <a:lnTo>
                    <a:pt x="1312000" y="121676"/>
                  </a:lnTo>
                  <a:lnTo>
                    <a:pt x="1349208" y="145950"/>
                  </a:lnTo>
                  <a:lnTo>
                    <a:pt x="1385257" y="172173"/>
                  </a:lnTo>
                  <a:lnTo>
                    <a:pt x="1420091" y="200280"/>
                  </a:lnTo>
                  <a:lnTo>
                    <a:pt x="1453656" y="230208"/>
                  </a:lnTo>
                  <a:lnTo>
                    <a:pt x="1485894" y="261894"/>
                  </a:lnTo>
                  <a:lnTo>
                    <a:pt x="1516751" y="295274"/>
                  </a:lnTo>
                  <a:lnTo>
                    <a:pt x="1546170" y="330286"/>
                  </a:lnTo>
                  <a:lnTo>
                    <a:pt x="1574096" y="366866"/>
                  </a:lnTo>
                  <a:lnTo>
                    <a:pt x="1600472" y="404950"/>
                  </a:lnTo>
                  <a:lnTo>
                    <a:pt x="1625244" y="444475"/>
                  </a:lnTo>
                  <a:lnTo>
                    <a:pt x="1648354" y="485378"/>
                  </a:lnTo>
                  <a:lnTo>
                    <a:pt x="1669748" y="527595"/>
                  </a:lnTo>
                  <a:lnTo>
                    <a:pt x="1689369" y="571063"/>
                  </a:lnTo>
                  <a:lnTo>
                    <a:pt x="1707162" y="615719"/>
                  </a:lnTo>
                  <a:lnTo>
                    <a:pt x="1723070" y="661500"/>
                  </a:lnTo>
                  <a:lnTo>
                    <a:pt x="1737039" y="708341"/>
                  </a:lnTo>
                  <a:lnTo>
                    <a:pt x="1749012" y="756181"/>
                  </a:lnTo>
                  <a:lnTo>
                    <a:pt x="1758933" y="804954"/>
                  </a:lnTo>
                  <a:lnTo>
                    <a:pt x="1766746" y="854599"/>
                  </a:lnTo>
                  <a:lnTo>
                    <a:pt x="1772396" y="905051"/>
                  </a:lnTo>
                  <a:lnTo>
                    <a:pt x="1775827" y="956248"/>
                  </a:lnTo>
                  <a:lnTo>
                    <a:pt x="1776983" y="1008125"/>
                  </a:lnTo>
                  <a:lnTo>
                    <a:pt x="1775827" y="1060003"/>
                  </a:lnTo>
                  <a:lnTo>
                    <a:pt x="1772396" y="1111200"/>
                  </a:lnTo>
                  <a:lnTo>
                    <a:pt x="1766746" y="1161652"/>
                  </a:lnTo>
                  <a:lnTo>
                    <a:pt x="1758933" y="1211297"/>
                  </a:lnTo>
                  <a:lnTo>
                    <a:pt x="1749012" y="1260070"/>
                  </a:lnTo>
                  <a:lnTo>
                    <a:pt x="1737039" y="1307910"/>
                  </a:lnTo>
                  <a:lnTo>
                    <a:pt x="1723070" y="1354751"/>
                  </a:lnTo>
                  <a:lnTo>
                    <a:pt x="1707162" y="1400532"/>
                  </a:lnTo>
                  <a:lnTo>
                    <a:pt x="1689369" y="1445188"/>
                  </a:lnTo>
                  <a:lnTo>
                    <a:pt x="1669748" y="1488656"/>
                  </a:lnTo>
                  <a:lnTo>
                    <a:pt x="1648354" y="1530873"/>
                  </a:lnTo>
                  <a:lnTo>
                    <a:pt x="1625244" y="1571776"/>
                  </a:lnTo>
                  <a:lnTo>
                    <a:pt x="1600472" y="1611301"/>
                  </a:lnTo>
                  <a:lnTo>
                    <a:pt x="1574096" y="1649385"/>
                  </a:lnTo>
                  <a:lnTo>
                    <a:pt x="1546170" y="1685965"/>
                  </a:lnTo>
                  <a:lnTo>
                    <a:pt x="1516751" y="1720977"/>
                  </a:lnTo>
                  <a:lnTo>
                    <a:pt x="1485894" y="1754357"/>
                  </a:lnTo>
                  <a:lnTo>
                    <a:pt x="1453656" y="1786043"/>
                  </a:lnTo>
                  <a:lnTo>
                    <a:pt x="1420091" y="1815971"/>
                  </a:lnTo>
                  <a:lnTo>
                    <a:pt x="1385257" y="1844078"/>
                  </a:lnTo>
                  <a:lnTo>
                    <a:pt x="1349208" y="1870301"/>
                  </a:lnTo>
                  <a:lnTo>
                    <a:pt x="1312000" y="1894575"/>
                  </a:lnTo>
                  <a:lnTo>
                    <a:pt x="1273690" y="1916839"/>
                  </a:lnTo>
                  <a:lnTo>
                    <a:pt x="1234334" y="1937027"/>
                  </a:lnTo>
                  <a:lnTo>
                    <a:pt x="1193986" y="1955078"/>
                  </a:lnTo>
                  <a:lnTo>
                    <a:pt x="1152703" y="1970928"/>
                  </a:lnTo>
                  <a:lnTo>
                    <a:pt x="1110540" y="1984513"/>
                  </a:lnTo>
                  <a:lnTo>
                    <a:pt x="1067554" y="1995770"/>
                  </a:lnTo>
                  <a:lnTo>
                    <a:pt x="1023801" y="2004636"/>
                  </a:lnTo>
                  <a:lnTo>
                    <a:pt x="979335" y="2011047"/>
                  </a:lnTo>
                  <a:lnTo>
                    <a:pt x="934213" y="2014940"/>
                  </a:lnTo>
                  <a:lnTo>
                    <a:pt x="888491" y="2016251"/>
                  </a:lnTo>
                  <a:lnTo>
                    <a:pt x="842770" y="2014940"/>
                  </a:lnTo>
                  <a:lnTo>
                    <a:pt x="797648" y="2011047"/>
                  </a:lnTo>
                  <a:lnTo>
                    <a:pt x="753182" y="2004636"/>
                  </a:lnTo>
                  <a:lnTo>
                    <a:pt x="709429" y="1995770"/>
                  </a:lnTo>
                  <a:lnTo>
                    <a:pt x="666443" y="1984513"/>
                  </a:lnTo>
                  <a:lnTo>
                    <a:pt x="624280" y="1970928"/>
                  </a:lnTo>
                  <a:lnTo>
                    <a:pt x="582997" y="1955078"/>
                  </a:lnTo>
                  <a:lnTo>
                    <a:pt x="542649" y="1937027"/>
                  </a:lnTo>
                  <a:lnTo>
                    <a:pt x="503293" y="1916839"/>
                  </a:lnTo>
                  <a:lnTo>
                    <a:pt x="464983" y="1894575"/>
                  </a:lnTo>
                  <a:lnTo>
                    <a:pt x="427775" y="1870301"/>
                  </a:lnTo>
                  <a:lnTo>
                    <a:pt x="391726" y="1844078"/>
                  </a:lnTo>
                  <a:lnTo>
                    <a:pt x="356892" y="1815971"/>
                  </a:lnTo>
                  <a:lnTo>
                    <a:pt x="323327" y="1786043"/>
                  </a:lnTo>
                  <a:lnTo>
                    <a:pt x="291089" y="1754357"/>
                  </a:lnTo>
                  <a:lnTo>
                    <a:pt x="260232" y="1720976"/>
                  </a:lnTo>
                  <a:lnTo>
                    <a:pt x="230813" y="1685965"/>
                  </a:lnTo>
                  <a:lnTo>
                    <a:pt x="202887" y="1649385"/>
                  </a:lnTo>
                  <a:lnTo>
                    <a:pt x="176511" y="1611301"/>
                  </a:lnTo>
                  <a:lnTo>
                    <a:pt x="151739" y="1571776"/>
                  </a:lnTo>
                  <a:lnTo>
                    <a:pt x="128629" y="1530873"/>
                  </a:lnTo>
                  <a:lnTo>
                    <a:pt x="107235" y="1488656"/>
                  </a:lnTo>
                  <a:lnTo>
                    <a:pt x="87614" y="1445188"/>
                  </a:lnTo>
                  <a:lnTo>
                    <a:pt x="69821" y="1400532"/>
                  </a:lnTo>
                  <a:lnTo>
                    <a:pt x="53913" y="1354751"/>
                  </a:lnTo>
                  <a:lnTo>
                    <a:pt x="39944" y="1307910"/>
                  </a:lnTo>
                  <a:lnTo>
                    <a:pt x="27971" y="1260070"/>
                  </a:lnTo>
                  <a:lnTo>
                    <a:pt x="18050" y="1211297"/>
                  </a:lnTo>
                  <a:lnTo>
                    <a:pt x="10237" y="1161652"/>
                  </a:lnTo>
                  <a:lnTo>
                    <a:pt x="4587" y="1111200"/>
                  </a:lnTo>
                  <a:lnTo>
                    <a:pt x="1156" y="1060003"/>
                  </a:lnTo>
                  <a:lnTo>
                    <a:pt x="0" y="1008125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0"/>
          <p:cNvSpPr txBox="1"/>
          <p:nvPr>
            <p:ph type="title"/>
          </p:nvPr>
        </p:nvSpPr>
        <p:spPr>
          <a:xfrm>
            <a:off x="4826250" y="442400"/>
            <a:ext cx="2539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Spark Session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785175" y="1222800"/>
            <a:ext cx="104904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16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Punto de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entrada principal 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para interactuar con Spark (DF, SQL…)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16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Gestiona la configuración de la aplicación y la inicia, al igual que la conexión con el clúster a través del SparkContext.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9" name="Google Shape;259;p30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2044778" y="418926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5196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Cluster Manager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620068" y="1186614"/>
            <a:ext cx="105519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16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Administra los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recursos del cluster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(CPU, memoria y nodos) y recibe las solicitudes de las aplicaciones Spark para ejecutar sus jobs.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ndara"/>
              <a:ea typeface="Candara"/>
              <a:cs typeface="Candara"/>
              <a:sym typeface="Candara"/>
            </a:endParaRPr>
          </a:p>
          <a:p>
            <a:pPr indent="-341630" lvl="0" marL="353695" marR="5080" rtl="0" algn="l">
              <a:lnSpc>
                <a:spcPct val="150000"/>
              </a:lnSpc>
              <a:spcBef>
                <a:spcPts val="11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Decide cómo distribuir los recursos disponibles,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lanza los ejecutores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en los nodos worker y coordina la ejecución de las tareas.</a:t>
            </a:r>
            <a:endParaRPr sz="2000"/>
          </a:p>
        </p:txBody>
      </p:sp>
      <p:grpSp>
        <p:nvGrpSpPr>
          <p:cNvPr id="266" name="Google Shape;266;p31"/>
          <p:cNvGrpSpPr/>
          <p:nvPr/>
        </p:nvGrpSpPr>
        <p:grpSpPr>
          <a:xfrm>
            <a:off x="3635379" y="3197220"/>
            <a:ext cx="4921240" cy="2749551"/>
            <a:chOff x="6120879" y="3207745"/>
            <a:chExt cx="4921240" cy="2749551"/>
          </a:xfrm>
        </p:grpSpPr>
        <p:pic>
          <p:nvPicPr>
            <p:cNvPr id="267" name="Google Shape;26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879" y="3207745"/>
              <a:ext cx="4921240" cy="2749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1"/>
            <p:cNvSpPr/>
            <p:nvPr/>
          </p:nvSpPr>
          <p:spPr>
            <a:xfrm>
              <a:off x="7684770" y="3524249"/>
              <a:ext cx="1775460" cy="2016760"/>
            </a:xfrm>
            <a:custGeom>
              <a:rect b="b" l="l" r="r" t="t"/>
              <a:pathLst>
                <a:path extrusionOk="0" h="2016760" w="1775459">
                  <a:moveTo>
                    <a:pt x="0" y="1008126"/>
                  </a:moveTo>
                  <a:lnTo>
                    <a:pt x="1155" y="956248"/>
                  </a:lnTo>
                  <a:lnTo>
                    <a:pt x="4583" y="905051"/>
                  </a:lnTo>
                  <a:lnTo>
                    <a:pt x="10228" y="854599"/>
                  </a:lnTo>
                  <a:lnTo>
                    <a:pt x="18035" y="804954"/>
                  </a:lnTo>
                  <a:lnTo>
                    <a:pt x="27947" y="756181"/>
                  </a:lnTo>
                  <a:lnTo>
                    <a:pt x="39910" y="708341"/>
                  </a:lnTo>
                  <a:lnTo>
                    <a:pt x="53866" y="661500"/>
                  </a:lnTo>
                  <a:lnTo>
                    <a:pt x="69761" y="615719"/>
                  </a:lnTo>
                  <a:lnTo>
                    <a:pt x="87539" y="571063"/>
                  </a:lnTo>
                  <a:lnTo>
                    <a:pt x="107143" y="527595"/>
                  </a:lnTo>
                  <a:lnTo>
                    <a:pt x="128518" y="485378"/>
                  </a:lnTo>
                  <a:lnTo>
                    <a:pt x="151609" y="444475"/>
                  </a:lnTo>
                  <a:lnTo>
                    <a:pt x="176359" y="404950"/>
                  </a:lnTo>
                  <a:lnTo>
                    <a:pt x="202713" y="366866"/>
                  </a:lnTo>
                  <a:lnTo>
                    <a:pt x="230614" y="330286"/>
                  </a:lnTo>
                  <a:lnTo>
                    <a:pt x="260008" y="295274"/>
                  </a:lnTo>
                  <a:lnTo>
                    <a:pt x="290838" y="261894"/>
                  </a:lnTo>
                  <a:lnTo>
                    <a:pt x="323049" y="230208"/>
                  </a:lnTo>
                  <a:lnTo>
                    <a:pt x="356585" y="200280"/>
                  </a:lnTo>
                  <a:lnTo>
                    <a:pt x="391390" y="172173"/>
                  </a:lnTo>
                  <a:lnTo>
                    <a:pt x="427408" y="145950"/>
                  </a:lnTo>
                  <a:lnTo>
                    <a:pt x="464583" y="121676"/>
                  </a:lnTo>
                  <a:lnTo>
                    <a:pt x="502860" y="99412"/>
                  </a:lnTo>
                  <a:lnTo>
                    <a:pt x="542183" y="79224"/>
                  </a:lnTo>
                  <a:lnTo>
                    <a:pt x="582497" y="61173"/>
                  </a:lnTo>
                  <a:lnTo>
                    <a:pt x="623744" y="45323"/>
                  </a:lnTo>
                  <a:lnTo>
                    <a:pt x="665871" y="31738"/>
                  </a:lnTo>
                  <a:lnTo>
                    <a:pt x="708820" y="20481"/>
                  </a:lnTo>
                  <a:lnTo>
                    <a:pt x="752536" y="11615"/>
                  </a:lnTo>
                  <a:lnTo>
                    <a:pt x="796964" y="5204"/>
                  </a:lnTo>
                  <a:lnTo>
                    <a:pt x="842047" y="1311"/>
                  </a:lnTo>
                  <a:lnTo>
                    <a:pt x="887730" y="0"/>
                  </a:lnTo>
                  <a:lnTo>
                    <a:pt x="933412" y="1311"/>
                  </a:lnTo>
                  <a:lnTo>
                    <a:pt x="978495" y="5204"/>
                  </a:lnTo>
                  <a:lnTo>
                    <a:pt x="1022923" y="11615"/>
                  </a:lnTo>
                  <a:lnTo>
                    <a:pt x="1066639" y="20481"/>
                  </a:lnTo>
                  <a:lnTo>
                    <a:pt x="1109588" y="31738"/>
                  </a:lnTo>
                  <a:lnTo>
                    <a:pt x="1151715" y="45323"/>
                  </a:lnTo>
                  <a:lnTo>
                    <a:pt x="1192962" y="61173"/>
                  </a:lnTo>
                  <a:lnTo>
                    <a:pt x="1233276" y="79224"/>
                  </a:lnTo>
                  <a:lnTo>
                    <a:pt x="1272599" y="99412"/>
                  </a:lnTo>
                  <a:lnTo>
                    <a:pt x="1310876" y="121676"/>
                  </a:lnTo>
                  <a:lnTo>
                    <a:pt x="1348051" y="145950"/>
                  </a:lnTo>
                  <a:lnTo>
                    <a:pt x="1384069" y="172173"/>
                  </a:lnTo>
                  <a:lnTo>
                    <a:pt x="1418874" y="200280"/>
                  </a:lnTo>
                  <a:lnTo>
                    <a:pt x="1452410" y="230208"/>
                  </a:lnTo>
                  <a:lnTo>
                    <a:pt x="1484621" y="261894"/>
                  </a:lnTo>
                  <a:lnTo>
                    <a:pt x="1515451" y="295275"/>
                  </a:lnTo>
                  <a:lnTo>
                    <a:pt x="1544845" y="330286"/>
                  </a:lnTo>
                  <a:lnTo>
                    <a:pt x="1572746" y="366866"/>
                  </a:lnTo>
                  <a:lnTo>
                    <a:pt x="1599100" y="404950"/>
                  </a:lnTo>
                  <a:lnTo>
                    <a:pt x="1623850" y="444475"/>
                  </a:lnTo>
                  <a:lnTo>
                    <a:pt x="1646941" y="485378"/>
                  </a:lnTo>
                  <a:lnTo>
                    <a:pt x="1668316" y="527595"/>
                  </a:lnTo>
                  <a:lnTo>
                    <a:pt x="1687920" y="571063"/>
                  </a:lnTo>
                  <a:lnTo>
                    <a:pt x="1705698" y="615719"/>
                  </a:lnTo>
                  <a:lnTo>
                    <a:pt x="1721593" y="661500"/>
                  </a:lnTo>
                  <a:lnTo>
                    <a:pt x="1735549" y="708341"/>
                  </a:lnTo>
                  <a:lnTo>
                    <a:pt x="1747512" y="756181"/>
                  </a:lnTo>
                  <a:lnTo>
                    <a:pt x="1757424" y="804954"/>
                  </a:lnTo>
                  <a:lnTo>
                    <a:pt x="1765231" y="854599"/>
                  </a:lnTo>
                  <a:lnTo>
                    <a:pt x="1770876" y="905051"/>
                  </a:lnTo>
                  <a:lnTo>
                    <a:pt x="1774304" y="956248"/>
                  </a:lnTo>
                  <a:lnTo>
                    <a:pt x="1775460" y="1008126"/>
                  </a:lnTo>
                  <a:lnTo>
                    <a:pt x="1774304" y="1060003"/>
                  </a:lnTo>
                  <a:lnTo>
                    <a:pt x="1770876" y="1111200"/>
                  </a:lnTo>
                  <a:lnTo>
                    <a:pt x="1765231" y="1161652"/>
                  </a:lnTo>
                  <a:lnTo>
                    <a:pt x="1757424" y="1211297"/>
                  </a:lnTo>
                  <a:lnTo>
                    <a:pt x="1747512" y="1260070"/>
                  </a:lnTo>
                  <a:lnTo>
                    <a:pt x="1735549" y="1307910"/>
                  </a:lnTo>
                  <a:lnTo>
                    <a:pt x="1721593" y="1354751"/>
                  </a:lnTo>
                  <a:lnTo>
                    <a:pt x="1705698" y="1400532"/>
                  </a:lnTo>
                  <a:lnTo>
                    <a:pt x="1687920" y="1445188"/>
                  </a:lnTo>
                  <a:lnTo>
                    <a:pt x="1668316" y="1488656"/>
                  </a:lnTo>
                  <a:lnTo>
                    <a:pt x="1646941" y="1530873"/>
                  </a:lnTo>
                  <a:lnTo>
                    <a:pt x="1623850" y="1571776"/>
                  </a:lnTo>
                  <a:lnTo>
                    <a:pt x="1599100" y="1611301"/>
                  </a:lnTo>
                  <a:lnTo>
                    <a:pt x="1572746" y="1649385"/>
                  </a:lnTo>
                  <a:lnTo>
                    <a:pt x="1544845" y="1685965"/>
                  </a:lnTo>
                  <a:lnTo>
                    <a:pt x="1515451" y="1720977"/>
                  </a:lnTo>
                  <a:lnTo>
                    <a:pt x="1484621" y="1754357"/>
                  </a:lnTo>
                  <a:lnTo>
                    <a:pt x="1452410" y="1786043"/>
                  </a:lnTo>
                  <a:lnTo>
                    <a:pt x="1418874" y="1815971"/>
                  </a:lnTo>
                  <a:lnTo>
                    <a:pt x="1384069" y="1844078"/>
                  </a:lnTo>
                  <a:lnTo>
                    <a:pt x="1348051" y="1870301"/>
                  </a:lnTo>
                  <a:lnTo>
                    <a:pt x="1310876" y="1894575"/>
                  </a:lnTo>
                  <a:lnTo>
                    <a:pt x="1272599" y="1916839"/>
                  </a:lnTo>
                  <a:lnTo>
                    <a:pt x="1233276" y="1937027"/>
                  </a:lnTo>
                  <a:lnTo>
                    <a:pt x="1192962" y="1955078"/>
                  </a:lnTo>
                  <a:lnTo>
                    <a:pt x="1151715" y="1970928"/>
                  </a:lnTo>
                  <a:lnTo>
                    <a:pt x="1109588" y="1984513"/>
                  </a:lnTo>
                  <a:lnTo>
                    <a:pt x="1066639" y="1995770"/>
                  </a:lnTo>
                  <a:lnTo>
                    <a:pt x="1022923" y="2004636"/>
                  </a:lnTo>
                  <a:lnTo>
                    <a:pt x="978495" y="2011047"/>
                  </a:lnTo>
                  <a:lnTo>
                    <a:pt x="933412" y="2014940"/>
                  </a:lnTo>
                  <a:lnTo>
                    <a:pt x="887730" y="2016252"/>
                  </a:lnTo>
                  <a:lnTo>
                    <a:pt x="842047" y="2014940"/>
                  </a:lnTo>
                  <a:lnTo>
                    <a:pt x="796964" y="2011047"/>
                  </a:lnTo>
                  <a:lnTo>
                    <a:pt x="752536" y="2004636"/>
                  </a:lnTo>
                  <a:lnTo>
                    <a:pt x="708820" y="1995770"/>
                  </a:lnTo>
                  <a:lnTo>
                    <a:pt x="665871" y="1984513"/>
                  </a:lnTo>
                  <a:lnTo>
                    <a:pt x="623744" y="1970928"/>
                  </a:lnTo>
                  <a:lnTo>
                    <a:pt x="582497" y="1955078"/>
                  </a:lnTo>
                  <a:lnTo>
                    <a:pt x="542183" y="1937027"/>
                  </a:lnTo>
                  <a:lnTo>
                    <a:pt x="502860" y="1916839"/>
                  </a:lnTo>
                  <a:lnTo>
                    <a:pt x="464583" y="1894575"/>
                  </a:lnTo>
                  <a:lnTo>
                    <a:pt x="427408" y="1870301"/>
                  </a:lnTo>
                  <a:lnTo>
                    <a:pt x="391390" y="1844078"/>
                  </a:lnTo>
                  <a:lnTo>
                    <a:pt x="356585" y="1815971"/>
                  </a:lnTo>
                  <a:lnTo>
                    <a:pt x="323049" y="1786043"/>
                  </a:lnTo>
                  <a:lnTo>
                    <a:pt x="290838" y="1754357"/>
                  </a:lnTo>
                  <a:lnTo>
                    <a:pt x="260008" y="1720977"/>
                  </a:lnTo>
                  <a:lnTo>
                    <a:pt x="230614" y="1685965"/>
                  </a:lnTo>
                  <a:lnTo>
                    <a:pt x="202713" y="1649385"/>
                  </a:lnTo>
                  <a:lnTo>
                    <a:pt x="176359" y="1611301"/>
                  </a:lnTo>
                  <a:lnTo>
                    <a:pt x="151609" y="1571776"/>
                  </a:lnTo>
                  <a:lnTo>
                    <a:pt x="128518" y="1530873"/>
                  </a:lnTo>
                  <a:lnTo>
                    <a:pt x="107143" y="1488656"/>
                  </a:lnTo>
                  <a:lnTo>
                    <a:pt x="87539" y="1445188"/>
                  </a:lnTo>
                  <a:lnTo>
                    <a:pt x="69761" y="1400532"/>
                  </a:lnTo>
                  <a:lnTo>
                    <a:pt x="53866" y="1354751"/>
                  </a:lnTo>
                  <a:lnTo>
                    <a:pt x="39910" y="1307910"/>
                  </a:lnTo>
                  <a:lnTo>
                    <a:pt x="27947" y="1260070"/>
                  </a:lnTo>
                  <a:lnTo>
                    <a:pt x="18035" y="1211297"/>
                  </a:lnTo>
                  <a:lnTo>
                    <a:pt x="10228" y="1161652"/>
                  </a:lnTo>
                  <a:lnTo>
                    <a:pt x="4583" y="1111200"/>
                  </a:lnTo>
                  <a:lnTo>
                    <a:pt x="1155" y="1060003"/>
                  </a:lnTo>
                  <a:lnTo>
                    <a:pt x="0" y="1008126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1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2253678" y="380301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6549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Spark Executor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657228" y="948500"/>
            <a:ext cx="105147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-342265" lvl="0" marL="354965" rtl="0" algn="l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Los ejecutores se ejecutan en los nodos del cluster y son responsables de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ejecutar las tareas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asignadas por el driver, almacenar datos en memoria y devolver los resultados.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965" rtl="0" algn="l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Dependiendo del modo de despliegue, puede haber uno o varios ejecutores por nodo.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3341017" y="2808110"/>
            <a:ext cx="5527815" cy="3352800"/>
            <a:chOff x="6120879" y="2879598"/>
            <a:chExt cx="5527815" cy="3352800"/>
          </a:xfrm>
        </p:grpSpPr>
        <p:pic>
          <p:nvPicPr>
            <p:cNvPr id="278" name="Google Shape;27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0879" y="3207745"/>
              <a:ext cx="4921240" cy="2749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32"/>
            <p:cNvSpPr/>
            <p:nvPr/>
          </p:nvSpPr>
          <p:spPr>
            <a:xfrm>
              <a:off x="9233154" y="2879598"/>
              <a:ext cx="2415540" cy="3352800"/>
            </a:xfrm>
            <a:custGeom>
              <a:rect b="b" l="l" r="r" t="t"/>
              <a:pathLst>
                <a:path extrusionOk="0" h="3352800" w="2415540">
                  <a:moveTo>
                    <a:pt x="0" y="1676400"/>
                  </a:moveTo>
                  <a:lnTo>
                    <a:pt x="645" y="1621063"/>
                  </a:lnTo>
                  <a:lnTo>
                    <a:pt x="2569" y="1566175"/>
                  </a:lnTo>
                  <a:lnTo>
                    <a:pt x="5750" y="1511763"/>
                  </a:lnTo>
                  <a:lnTo>
                    <a:pt x="10170" y="1457855"/>
                  </a:lnTo>
                  <a:lnTo>
                    <a:pt x="15807" y="1404477"/>
                  </a:lnTo>
                  <a:lnTo>
                    <a:pt x="22643" y="1351659"/>
                  </a:lnTo>
                  <a:lnTo>
                    <a:pt x="30658" y="1299427"/>
                  </a:lnTo>
                  <a:lnTo>
                    <a:pt x="39831" y="1247809"/>
                  </a:lnTo>
                  <a:lnTo>
                    <a:pt x="50142" y="1196833"/>
                  </a:lnTo>
                  <a:lnTo>
                    <a:pt x="61573" y="1146525"/>
                  </a:lnTo>
                  <a:lnTo>
                    <a:pt x="74102" y="1096915"/>
                  </a:lnTo>
                  <a:lnTo>
                    <a:pt x="87710" y="1048029"/>
                  </a:lnTo>
                  <a:lnTo>
                    <a:pt x="102377" y="999896"/>
                  </a:lnTo>
                  <a:lnTo>
                    <a:pt x="118084" y="952542"/>
                  </a:lnTo>
                  <a:lnTo>
                    <a:pt x="134809" y="905995"/>
                  </a:lnTo>
                  <a:lnTo>
                    <a:pt x="152534" y="860283"/>
                  </a:lnTo>
                  <a:lnTo>
                    <a:pt x="171239" y="815434"/>
                  </a:lnTo>
                  <a:lnTo>
                    <a:pt x="190903" y="771475"/>
                  </a:lnTo>
                  <a:lnTo>
                    <a:pt x="211507" y="728433"/>
                  </a:lnTo>
                  <a:lnTo>
                    <a:pt x="233030" y="686337"/>
                  </a:lnTo>
                  <a:lnTo>
                    <a:pt x="255454" y="645214"/>
                  </a:lnTo>
                  <a:lnTo>
                    <a:pt x="278757" y="605092"/>
                  </a:lnTo>
                  <a:lnTo>
                    <a:pt x="302921" y="565997"/>
                  </a:lnTo>
                  <a:lnTo>
                    <a:pt x="327924" y="527959"/>
                  </a:lnTo>
                  <a:lnTo>
                    <a:pt x="353748" y="491004"/>
                  </a:lnTo>
                  <a:lnTo>
                    <a:pt x="380373" y="455160"/>
                  </a:lnTo>
                  <a:lnTo>
                    <a:pt x="407778" y="420454"/>
                  </a:lnTo>
                  <a:lnTo>
                    <a:pt x="435944" y="386915"/>
                  </a:lnTo>
                  <a:lnTo>
                    <a:pt x="464850" y="354570"/>
                  </a:lnTo>
                  <a:lnTo>
                    <a:pt x="494478" y="323446"/>
                  </a:lnTo>
                  <a:lnTo>
                    <a:pt x="524806" y="293571"/>
                  </a:lnTo>
                  <a:lnTo>
                    <a:pt x="555815" y="264973"/>
                  </a:lnTo>
                  <a:lnTo>
                    <a:pt x="587486" y="237679"/>
                  </a:lnTo>
                  <a:lnTo>
                    <a:pt x="619798" y="211718"/>
                  </a:lnTo>
                  <a:lnTo>
                    <a:pt x="652731" y="187115"/>
                  </a:lnTo>
                  <a:lnTo>
                    <a:pt x="686266" y="163900"/>
                  </a:lnTo>
                  <a:lnTo>
                    <a:pt x="720382" y="142100"/>
                  </a:lnTo>
                  <a:lnTo>
                    <a:pt x="755060" y="121742"/>
                  </a:lnTo>
                  <a:lnTo>
                    <a:pt x="790280" y="102853"/>
                  </a:lnTo>
                  <a:lnTo>
                    <a:pt x="826022" y="85463"/>
                  </a:lnTo>
                  <a:lnTo>
                    <a:pt x="862266" y="69598"/>
                  </a:lnTo>
                  <a:lnTo>
                    <a:pt x="898992" y="55285"/>
                  </a:lnTo>
                  <a:lnTo>
                    <a:pt x="936180" y="42553"/>
                  </a:lnTo>
                  <a:lnTo>
                    <a:pt x="973811" y="31429"/>
                  </a:lnTo>
                  <a:lnTo>
                    <a:pt x="1011864" y="21941"/>
                  </a:lnTo>
                  <a:lnTo>
                    <a:pt x="1050319" y="14115"/>
                  </a:lnTo>
                  <a:lnTo>
                    <a:pt x="1089158" y="7981"/>
                  </a:lnTo>
                  <a:lnTo>
                    <a:pt x="1128359" y="3565"/>
                  </a:lnTo>
                  <a:lnTo>
                    <a:pt x="1167903" y="896"/>
                  </a:lnTo>
                  <a:lnTo>
                    <a:pt x="1207770" y="0"/>
                  </a:lnTo>
                  <a:lnTo>
                    <a:pt x="1247636" y="896"/>
                  </a:lnTo>
                  <a:lnTo>
                    <a:pt x="1287180" y="3565"/>
                  </a:lnTo>
                  <a:lnTo>
                    <a:pt x="1326381" y="7981"/>
                  </a:lnTo>
                  <a:lnTo>
                    <a:pt x="1365220" y="14115"/>
                  </a:lnTo>
                  <a:lnTo>
                    <a:pt x="1403675" y="21941"/>
                  </a:lnTo>
                  <a:lnTo>
                    <a:pt x="1441728" y="31429"/>
                  </a:lnTo>
                  <a:lnTo>
                    <a:pt x="1479359" y="42553"/>
                  </a:lnTo>
                  <a:lnTo>
                    <a:pt x="1516547" y="55285"/>
                  </a:lnTo>
                  <a:lnTo>
                    <a:pt x="1553273" y="69598"/>
                  </a:lnTo>
                  <a:lnTo>
                    <a:pt x="1589517" y="85463"/>
                  </a:lnTo>
                  <a:lnTo>
                    <a:pt x="1625259" y="102853"/>
                  </a:lnTo>
                  <a:lnTo>
                    <a:pt x="1660479" y="121742"/>
                  </a:lnTo>
                  <a:lnTo>
                    <a:pt x="1695157" y="142100"/>
                  </a:lnTo>
                  <a:lnTo>
                    <a:pt x="1729273" y="163900"/>
                  </a:lnTo>
                  <a:lnTo>
                    <a:pt x="1762808" y="187115"/>
                  </a:lnTo>
                  <a:lnTo>
                    <a:pt x="1795741" y="211718"/>
                  </a:lnTo>
                  <a:lnTo>
                    <a:pt x="1828053" y="237679"/>
                  </a:lnTo>
                  <a:lnTo>
                    <a:pt x="1859724" y="264973"/>
                  </a:lnTo>
                  <a:lnTo>
                    <a:pt x="1890733" y="293571"/>
                  </a:lnTo>
                  <a:lnTo>
                    <a:pt x="1921061" y="323446"/>
                  </a:lnTo>
                  <a:lnTo>
                    <a:pt x="1950689" y="354570"/>
                  </a:lnTo>
                  <a:lnTo>
                    <a:pt x="1979595" y="386915"/>
                  </a:lnTo>
                  <a:lnTo>
                    <a:pt x="2007761" y="420454"/>
                  </a:lnTo>
                  <a:lnTo>
                    <a:pt x="2035166" y="455160"/>
                  </a:lnTo>
                  <a:lnTo>
                    <a:pt x="2061791" y="491004"/>
                  </a:lnTo>
                  <a:lnTo>
                    <a:pt x="2087615" y="527959"/>
                  </a:lnTo>
                  <a:lnTo>
                    <a:pt x="2112618" y="565997"/>
                  </a:lnTo>
                  <a:lnTo>
                    <a:pt x="2136782" y="605092"/>
                  </a:lnTo>
                  <a:lnTo>
                    <a:pt x="2160085" y="645214"/>
                  </a:lnTo>
                  <a:lnTo>
                    <a:pt x="2182509" y="686337"/>
                  </a:lnTo>
                  <a:lnTo>
                    <a:pt x="2204032" y="728433"/>
                  </a:lnTo>
                  <a:lnTo>
                    <a:pt x="2224636" y="771475"/>
                  </a:lnTo>
                  <a:lnTo>
                    <a:pt x="2244300" y="815434"/>
                  </a:lnTo>
                  <a:lnTo>
                    <a:pt x="2263005" y="860283"/>
                  </a:lnTo>
                  <a:lnTo>
                    <a:pt x="2280730" y="905995"/>
                  </a:lnTo>
                  <a:lnTo>
                    <a:pt x="2297455" y="952542"/>
                  </a:lnTo>
                  <a:lnTo>
                    <a:pt x="2313162" y="999896"/>
                  </a:lnTo>
                  <a:lnTo>
                    <a:pt x="2327829" y="1048029"/>
                  </a:lnTo>
                  <a:lnTo>
                    <a:pt x="2341437" y="1096915"/>
                  </a:lnTo>
                  <a:lnTo>
                    <a:pt x="2353966" y="1146525"/>
                  </a:lnTo>
                  <a:lnTo>
                    <a:pt x="2365397" y="1196833"/>
                  </a:lnTo>
                  <a:lnTo>
                    <a:pt x="2375708" y="1247809"/>
                  </a:lnTo>
                  <a:lnTo>
                    <a:pt x="2384881" y="1299427"/>
                  </a:lnTo>
                  <a:lnTo>
                    <a:pt x="2392896" y="1351659"/>
                  </a:lnTo>
                  <a:lnTo>
                    <a:pt x="2399732" y="1404477"/>
                  </a:lnTo>
                  <a:lnTo>
                    <a:pt x="2405369" y="1457855"/>
                  </a:lnTo>
                  <a:lnTo>
                    <a:pt x="2409789" y="1511763"/>
                  </a:lnTo>
                  <a:lnTo>
                    <a:pt x="2412970" y="1566175"/>
                  </a:lnTo>
                  <a:lnTo>
                    <a:pt x="2414894" y="1621063"/>
                  </a:lnTo>
                  <a:lnTo>
                    <a:pt x="2415540" y="1676400"/>
                  </a:lnTo>
                  <a:lnTo>
                    <a:pt x="2414894" y="1731736"/>
                  </a:lnTo>
                  <a:lnTo>
                    <a:pt x="2412970" y="1786624"/>
                  </a:lnTo>
                  <a:lnTo>
                    <a:pt x="2409789" y="1841036"/>
                  </a:lnTo>
                  <a:lnTo>
                    <a:pt x="2405369" y="1894944"/>
                  </a:lnTo>
                  <a:lnTo>
                    <a:pt x="2399732" y="1948322"/>
                  </a:lnTo>
                  <a:lnTo>
                    <a:pt x="2392896" y="2001140"/>
                  </a:lnTo>
                  <a:lnTo>
                    <a:pt x="2384881" y="2053372"/>
                  </a:lnTo>
                  <a:lnTo>
                    <a:pt x="2375708" y="2104990"/>
                  </a:lnTo>
                  <a:lnTo>
                    <a:pt x="2365397" y="2155966"/>
                  </a:lnTo>
                  <a:lnTo>
                    <a:pt x="2353966" y="2206274"/>
                  </a:lnTo>
                  <a:lnTo>
                    <a:pt x="2341437" y="2255884"/>
                  </a:lnTo>
                  <a:lnTo>
                    <a:pt x="2327829" y="2304770"/>
                  </a:lnTo>
                  <a:lnTo>
                    <a:pt x="2313162" y="2352903"/>
                  </a:lnTo>
                  <a:lnTo>
                    <a:pt x="2297455" y="2400257"/>
                  </a:lnTo>
                  <a:lnTo>
                    <a:pt x="2280730" y="2446804"/>
                  </a:lnTo>
                  <a:lnTo>
                    <a:pt x="2263005" y="2492516"/>
                  </a:lnTo>
                  <a:lnTo>
                    <a:pt x="2244300" y="2537365"/>
                  </a:lnTo>
                  <a:lnTo>
                    <a:pt x="2224636" y="2581324"/>
                  </a:lnTo>
                  <a:lnTo>
                    <a:pt x="2204032" y="2624366"/>
                  </a:lnTo>
                  <a:lnTo>
                    <a:pt x="2182509" y="2666462"/>
                  </a:lnTo>
                  <a:lnTo>
                    <a:pt x="2160085" y="2707585"/>
                  </a:lnTo>
                  <a:lnTo>
                    <a:pt x="2136782" y="2747707"/>
                  </a:lnTo>
                  <a:lnTo>
                    <a:pt x="2112618" y="2786802"/>
                  </a:lnTo>
                  <a:lnTo>
                    <a:pt x="2087615" y="2824840"/>
                  </a:lnTo>
                  <a:lnTo>
                    <a:pt x="2061791" y="2861795"/>
                  </a:lnTo>
                  <a:lnTo>
                    <a:pt x="2035166" y="2897639"/>
                  </a:lnTo>
                  <a:lnTo>
                    <a:pt x="2007761" y="2932345"/>
                  </a:lnTo>
                  <a:lnTo>
                    <a:pt x="1979595" y="2965884"/>
                  </a:lnTo>
                  <a:lnTo>
                    <a:pt x="1950689" y="2998229"/>
                  </a:lnTo>
                  <a:lnTo>
                    <a:pt x="1921061" y="3029353"/>
                  </a:lnTo>
                  <a:lnTo>
                    <a:pt x="1890733" y="3059228"/>
                  </a:lnTo>
                  <a:lnTo>
                    <a:pt x="1859724" y="3087826"/>
                  </a:lnTo>
                  <a:lnTo>
                    <a:pt x="1828053" y="3115120"/>
                  </a:lnTo>
                  <a:lnTo>
                    <a:pt x="1795741" y="3141081"/>
                  </a:lnTo>
                  <a:lnTo>
                    <a:pt x="1762808" y="3165684"/>
                  </a:lnTo>
                  <a:lnTo>
                    <a:pt x="1729273" y="3188899"/>
                  </a:lnTo>
                  <a:lnTo>
                    <a:pt x="1695157" y="3210699"/>
                  </a:lnTo>
                  <a:lnTo>
                    <a:pt x="1660479" y="3231057"/>
                  </a:lnTo>
                  <a:lnTo>
                    <a:pt x="1625259" y="3249946"/>
                  </a:lnTo>
                  <a:lnTo>
                    <a:pt x="1589517" y="3267336"/>
                  </a:lnTo>
                  <a:lnTo>
                    <a:pt x="1553273" y="3283201"/>
                  </a:lnTo>
                  <a:lnTo>
                    <a:pt x="1516547" y="3297514"/>
                  </a:lnTo>
                  <a:lnTo>
                    <a:pt x="1479359" y="3310246"/>
                  </a:lnTo>
                  <a:lnTo>
                    <a:pt x="1441728" y="3321370"/>
                  </a:lnTo>
                  <a:lnTo>
                    <a:pt x="1403675" y="3330858"/>
                  </a:lnTo>
                  <a:lnTo>
                    <a:pt x="1365220" y="3338684"/>
                  </a:lnTo>
                  <a:lnTo>
                    <a:pt x="1326381" y="3344818"/>
                  </a:lnTo>
                  <a:lnTo>
                    <a:pt x="1287180" y="3349234"/>
                  </a:lnTo>
                  <a:lnTo>
                    <a:pt x="1247636" y="3351903"/>
                  </a:lnTo>
                  <a:lnTo>
                    <a:pt x="1207770" y="3352800"/>
                  </a:lnTo>
                  <a:lnTo>
                    <a:pt x="1167903" y="3351903"/>
                  </a:lnTo>
                  <a:lnTo>
                    <a:pt x="1128359" y="3349234"/>
                  </a:lnTo>
                  <a:lnTo>
                    <a:pt x="1089158" y="3344818"/>
                  </a:lnTo>
                  <a:lnTo>
                    <a:pt x="1050319" y="3338684"/>
                  </a:lnTo>
                  <a:lnTo>
                    <a:pt x="1011864" y="3330858"/>
                  </a:lnTo>
                  <a:lnTo>
                    <a:pt x="973811" y="3321370"/>
                  </a:lnTo>
                  <a:lnTo>
                    <a:pt x="936180" y="3310246"/>
                  </a:lnTo>
                  <a:lnTo>
                    <a:pt x="898992" y="3297514"/>
                  </a:lnTo>
                  <a:lnTo>
                    <a:pt x="862266" y="3283201"/>
                  </a:lnTo>
                  <a:lnTo>
                    <a:pt x="826022" y="3267336"/>
                  </a:lnTo>
                  <a:lnTo>
                    <a:pt x="790280" y="3249946"/>
                  </a:lnTo>
                  <a:lnTo>
                    <a:pt x="755060" y="3231057"/>
                  </a:lnTo>
                  <a:lnTo>
                    <a:pt x="720382" y="3210699"/>
                  </a:lnTo>
                  <a:lnTo>
                    <a:pt x="686266" y="3188899"/>
                  </a:lnTo>
                  <a:lnTo>
                    <a:pt x="652731" y="3165684"/>
                  </a:lnTo>
                  <a:lnTo>
                    <a:pt x="619798" y="3141081"/>
                  </a:lnTo>
                  <a:lnTo>
                    <a:pt x="587486" y="3115120"/>
                  </a:lnTo>
                  <a:lnTo>
                    <a:pt x="555815" y="3087826"/>
                  </a:lnTo>
                  <a:lnTo>
                    <a:pt x="524806" y="3059228"/>
                  </a:lnTo>
                  <a:lnTo>
                    <a:pt x="494478" y="3029353"/>
                  </a:lnTo>
                  <a:lnTo>
                    <a:pt x="464850" y="2998229"/>
                  </a:lnTo>
                  <a:lnTo>
                    <a:pt x="435944" y="2965884"/>
                  </a:lnTo>
                  <a:lnTo>
                    <a:pt x="407778" y="2932345"/>
                  </a:lnTo>
                  <a:lnTo>
                    <a:pt x="380373" y="2897639"/>
                  </a:lnTo>
                  <a:lnTo>
                    <a:pt x="353748" y="2861795"/>
                  </a:lnTo>
                  <a:lnTo>
                    <a:pt x="327924" y="2824840"/>
                  </a:lnTo>
                  <a:lnTo>
                    <a:pt x="302921" y="2786802"/>
                  </a:lnTo>
                  <a:lnTo>
                    <a:pt x="278757" y="2747707"/>
                  </a:lnTo>
                  <a:lnTo>
                    <a:pt x="255454" y="2707585"/>
                  </a:lnTo>
                  <a:lnTo>
                    <a:pt x="233030" y="2666462"/>
                  </a:lnTo>
                  <a:lnTo>
                    <a:pt x="211507" y="2624366"/>
                  </a:lnTo>
                  <a:lnTo>
                    <a:pt x="190903" y="2581324"/>
                  </a:lnTo>
                  <a:lnTo>
                    <a:pt x="171239" y="2537365"/>
                  </a:lnTo>
                  <a:lnTo>
                    <a:pt x="152534" y="2492516"/>
                  </a:lnTo>
                  <a:lnTo>
                    <a:pt x="134809" y="2446804"/>
                  </a:lnTo>
                  <a:lnTo>
                    <a:pt x="118084" y="2400257"/>
                  </a:lnTo>
                  <a:lnTo>
                    <a:pt x="102377" y="2352903"/>
                  </a:lnTo>
                  <a:lnTo>
                    <a:pt x="87710" y="2304770"/>
                  </a:lnTo>
                  <a:lnTo>
                    <a:pt x="74102" y="2255884"/>
                  </a:lnTo>
                  <a:lnTo>
                    <a:pt x="61573" y="2206274"/>
                  </a:lnTo>
                  <a:lnTo>
                    <a:pt x="50142" y="2155966"/>
                  </a:lnTo>
                  <a:lnTo>
                    <a:pt x="39831" y="2104990"/>
                  </a:lnTo>
                  <a:lnTo>
                    <a:pt x="30658" y="2053372"/>
                  </a:lnTo>
                  <a:lnTo>
                    <a:pt x="22643" y="2001140"/>
                  </a:lnTo>
                  <a:lnTo>
                    <a:pt x="15807" y="1948322"/>
                  </a:lnTo>
                  <a:lnTo>
                    <a:pt x="10170" y="1894944"/>
                  </a:lnTo>
                  <a:lnTo>
                    <a:pt x="5750" y="1841036"/>
                  </a:lnTo>
                  <a:lnTo>
                    <a:pt x="2569" y="1786624"/>
                  </a:lnTo>
                  <a:lnTo>
                    <a:pt x="645" y="1731736"/>
                  </a:lnTo>
                  <a:lnTo>
                    <a:pt x="0" y="1676400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2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4044364" y="406050"/>
            <a:ext cx="4105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M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étodos de Despliegue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8" name="Google Shape;288;p33"/>
          <p:cNvGraphicFramePr/>
          <p:nvPr/>
        </p:nvGraphicFramePr>
        <p:xfrm>
          <a:off x="694288" y="159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{E4C94729-7E1D-4341-ADEA-E7FBBFF998FD}</a:tableStyleId>
              </a:tblPr>
              <a:tblGrid>
                <a:gridCol w="1160550"/>
                <a:gridCol w="2162275"/>
                <a:gridCol w="2717900"/>
                <a:gridCol w="2368575"/>
                <a:gridCol w="2394125"/>
              </a:tblGrid>
              <a:tr h="5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Modo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6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Dónde corre el Driver (el que dirige el trabajo)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6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Dónde corren los Ejecutores (los que hacen el trabajo)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6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Quién gestiona los recursos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6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Cómo entenderlo fácilmente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6C0"/>
                    </a:solidFill>
                  </a:tcPr>
                </a:tc>
              </a:tr>
              <a:tr h="5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Local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tu propio ordenador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tu propio ordenador (en el mismo proceso)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No hay gestor real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Todo corre “en tu portátil”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Standalone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cualquier máquina del cluster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cada nodo del cluster (uno o varios por nodo)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Gestor simple propio de Spark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Un cluster pequeño administrado por Spark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YARN (Client)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tu ordenador (fuera del cluster)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En contenedores que YARN crea en los nodos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YARN (ResourceManager + ApplicationMaster)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Tú diriges desde fuera y YARN ejecuta dentro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YARN (Cluster)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Dentro del cluster (dentro del ApplicationMaster)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Igual que en YARN Client (contenedores YARN)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YARN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Spark se ejecuta completamente dentro del cluster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Kubernetes</a:t>
                      </a:r>
                      <a:endParaRPr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Dentro de un pod de Kubernetes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Cada ejecutor en su propio pod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Kubernetes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Todo corre como contenedores</a:t>
                      </a:r>
                      <a:endParaRPr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9" name="Google Shape;289;p33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APACHE SPARK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1176026" y="3304275"/>
            <a:ext cx="10047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4. Procesamiento en Paralelo </a:t>
            </a:r>
            <a:endParaRPr sz="6000"/>
          </a:p>
        </p:txBody>
      </p:sp>
      <p:sp>
        <p:nvSpPr>
          <p:cNvPr id="295" name="Google Shape;295;p34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PROCESAMIENTO EN PARALELO</a:t>
            </a:r>
            <a:endParaRPr/>
          </a:p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2253678" y="380301"/>
            <a:ext cx="7702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38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Datos distribuidos y Particiones</a:t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657223" y="1421850"/>
            <a:ext cx="68469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2265" lvl="0" marL="35433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Los datos reales se almacenan en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particiones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, que son fragmentos del dataset distribuidos en un sistema de almacenamiento como HDFS, S3 u otros sistemas distribuidos.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42265" lvl="0" marL="35433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Spark intenta aprovechar la </a:t>
            </a: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localidad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de los datos, es decir, intenta que cada ejecutor procese las particiones que están almacenadas en el mismo nodo o lo más cerca posible. Esto reduce el uso de la red, evita mover datos innecesariamente y permite un paralelismo más rápido y eficiente.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1275" y="2205050"/>
            <a:ext cx="3968549" cy="24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5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PROCESAMIENTO EN PARALELO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670092" y="1278889"/>
            <a:ext cx="105543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457200" marR="5080" rtl="0" algn="just">
              <a:lnSpc>
                <a:spcPct val="151500"/>
              </a:lnSpc>
              <a:spcBef>
                <a:spcPts val="6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Jobs Spark: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El driver toma tu código y lo convierte en uno o varios jobs.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just">
              <a:lnSpc>
                <a:spcPct val="1515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Stages Spark: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Cada job se divide en stages según si las operaciones pueden hacerse en paralelo o necesitan esperar datos (puntos donde hay shuffle).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marR="5080" rtl="0" algn="just">
              <a:lnSpc>
                <a:spcPct val="1515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●"/>
            </a:pPr>
            <a:r>
              <a:rPr b="1" lang="en-US" sz="2000">
                <a:latin typeface="Candara"/>
                <a:ea typeface="Candara"/>
                <a:cs typeface="Candara"/>
                <a:sym typeface="Candara"/>
              </a:rPr>
              <a:t>Tasks Spark: 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Cada stage se ejecuta como muchas tasks. Una task es la unidad mínima de trabajo: se ejecuta en un solo núcleo y procesa una sola partición de datos.</a:t>
            </a:r>
            <a:endParaRPr b="1" sz="2000">
              <a:solidFill>
                <a:srgbClr val="1342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" lvl="0" marL="12700" marR="5080" rtl="0" algn="just">
              <a:lnSpc>
                <a:spcPct val="1515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342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963" y="3735183"/>
            <a:ext cx="7878291" cy="2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6"/>
          <p:cNvSpPr txBox="1"/>
          <p:nvPr>
            <p:ph type="title"/>
          </p:nvPr>
        </p:nvSpPr>
        <p:spPr>
          <a:xfrm>
            <a:off x="4243877" y="454700"/>
            <a:ext cx="3695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Jobs, Stages &amp; Tasks</a:t>
            </a:r>
            <a:r>
              <a:rPr lang="en-US">
                <a:latin typeface="Candara"/>
                <a:ea typeface="Candara"/>
                <a:cs typeface="Candara"/>
                <a:sym typeface="Candara"/>
              </a:rPr>
              <a:t> </a:t>
            </a:r>
            <a:endParaRPr/>
          </a:p>
        </p:txBody>
      </p:sp>
      <p:sp>
        <p:nvSpPr>
          <p:cNvPr id="314" name="Google Shape;314;p36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PROCESAMIENTO EN PARALELO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5511754" y="6585575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PRESENTACI</a:t>
            </a:r>
            <a:r>
              <a:rPr lang="en-US"/>
              <a:t>ÓN</a:t>
            </a:r>
            <a:endParaRPr/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667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629650" y="1120350"/>
            <a:ext cx="6732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EDUCACIÓN</a:t>
            </a:r>
            <a:b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</a:b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Administración y Dirección de Empresas, especializado en Business Intelligence (UPV) 2019-2023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Máster en Data Analytics para la Empresa (EDEM) 2023-2024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Máster en Project Management (UNIR) 2024-2025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629650" y="3852963"/>
            <a:ext cx="6732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TRAYECTORIA PROFESIONAL</a:t>
            </a:r>
            <a:endParaRPr b="1"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Scientist 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(Beca de Colaboraci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ón 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UPV) 2022-2023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Scientist/Data Engineer (NTT DATA) 2023-2024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ndara"/>
              <a:buChar char="●"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Architect (BBVA TECHNOLOGY) 2024-Act.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76" name="Google Shape;76;p10" title="Foto Curriculum.jpeg"/>
          <p:cNvPicPr preferRelativeResize="0"/>
          <p:nvPr/>
        </p:nvPicPr>
        <p:blipFill rotWithShape="1">
          <a:blip r:embed="rId3">
            <a:alphaModFix/>
          </a:blip>
          <a:srcRect b="4226" l="7765" r="7366" t="4872"/>
          <a:stretch/>
        </p:blipFill>
        <p:spPr>
          <a:xfrm>
            <a:off x="8327075" y="1703175"/>
            <a:ext cx="2421600" cy="25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8037875" y="4539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https://www.linkedin.com/in/ignacio-reyes-vazquez/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1176027" y="3304275"/>
            <a:ext cx="92886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1. Antes de Apache Spark</a:t>
            </a:r>
            <a:endParaRPr sz="6000"/>
          </a:p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1867650" y="418925"/>
            <a:ext cx="8456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Arquitecturas monolíticas VS distribuidas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527750" y="1431825"/>
            <a:ext cx="7568400" cy="3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Arquitectura Monolítica: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1270" lvl="0" marL="13334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1270" lvl="0" marL="13334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Todo el código de la aplicación está en un solo bloque. Todas las partes (interfaz, lógica de negocio, base de datos) están juntas.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Pros: fácil de desarrollar al principio. Contras: difícil de escalar y de actualizar.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Ejemplo: Una app de notas donde crear, editar, borrar y mostrar notas está todo en un mismo programa.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2012" r="66295" t="0"/>
          <a:stretch/>
        </p:blipFill>
        <p:spPr>
          <a:xfrm>
            <a:off x="8958675" y="1431825"/>
            <a:ext cx="2367776" cy="39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657225" y="1233500"/>
            <a:ext cx="5971500" cy="42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134262"/>
                </a:solidFill>
                <a:latin typeface="Candara"/>
                <a:ea typeface="Candara"/>
                <a:cs typeface="Candara"/>
                <a:sym typeface="Candara"/>
              </a:rPr>
              <a:t>Arquitectura Distribuida:</a:t>
            </a:r>
            <a:endParaRPr b="1" i="0">
              <a:solidFill>
                <a:srgbClr val="13426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>
              <a:solidFill>
                <a:srgbClr val="13426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1270" lvl="0" marL="12700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La aplicación se divide en varias partes (servicios) que se comunican entre sí a través de la red. Cada parte puede estar en un servidor distinto.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SzPts val="1400"/>
              <a:buFont typeface="Candara"/>
              <a:buChar char="●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Pros: fácil de escalar, más resistente y actualizable por partes. Contras: más compleja de desarrollar y mantener.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ndara"/>
              <a:buChar char="●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Ejemplo: Una tienda en línea donde catálogo, carrito y pagos funcionan en servidores separados y se comunican entre ellos.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1867650" y="418925"/>
            <a:ext cx="8456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Arquitecturas monolíticas VS distribuidas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b="0" l="36737" r="2619" t="0"/>
          <a:stretch/>
        </p:blipFill>
        <p:spPr>
          <a:xfrm>
            <a:off x="7221025" y="1431825"/>
            <a:ext cx="4530775" cy="39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>
            <p:ph idx="11" type="ftr"/>
          </p:nvPr>
        </p:nvSpPr>
        <p:spPr>
          <a:xfrm>
            <a:off x="5265599" y="6584738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0945920" y="6574020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657218" y="1221206"/>
            <a:ext cx="10554900" cy="26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Durante décadas, el objetivo fue crear máquinas más grandes y potentes, pero este enfoque tiene limitaciones.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 medida que las aplicaciones crecen, características como la facilidad de mantenimiento, la agilidad, la capacidad de prueba y la capacidad de implementación se ven afectadas negativamente. Además, tiene un alto costo y una escalabilidad limitada.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Estas son las razones por las que una arquitectura monolítica no es un buen enfoque para una aplicación de big data.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1867650" y="418925"/>
            <a:ext cx="8456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Arquitecturas monolíticas VS distribuidas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338" y="3832100"/>
            <a:ext cx="3507325" cy="23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3185025" y="393175"/>
            <a:ext cx="549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Creación de MapReduce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132" y="3496402"/>
            <a:ext cx="2616070" cy="25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657217" y="1233501"/>
            <a:ext cx="105519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30200" lvl="0" marL="354965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i="0"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Google se propuso crear un motor de búsqueda capaz de indexar y buscar todos los datos de Internet a gran velocidad.</a:t>
            </a:r>
            <a:endParaRPr i="0"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0" marL="354965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i="0"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Los sistemas de almacenamiento tradicionales y los métodos de programación convencionales no podían manejar la escala masiva que Google necesitaba. </a:t>
            </a:r>
            <a:endParaRPr i="0"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0" marL="354965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•"/>
            </a:pPr>
            <a:r>
              <a:rPr i="0" lang="en-US" sz="1800">
                <a:latin typeface="Candara"/>
                <a:ea typeface="Candara"/>
                <a:cs typeface="Candara"/>
                <a:sym typeface="Candara"/>
              </a:rPr>
              <a:t>Esto llevó a la creación de nuevos enfoques, como el Google File System (GFS), MapReduce (MR) y Bigtable.</a:t>
            </a:r>
            <a:endParaRPr i="0"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945920" y="6574020"/>
            <a:ext cx="226061" cy="160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657217" y="1221206"/>
            <a:ext cx="105537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150">
            <a:spAutoFit/>
          </a:bodyPr>
          <a:lstStyle/>
          <a:p>
            <a:pPr indent="-339725" lvl="0" marL="351790" marR="5715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MapReduce (MR) introdujo un nuevo paradigma de programación paralela. Basado en la programación funcional, permite procesar grandes volúmenes de datos distribuidos en sistemas como GFS y Bigtable.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5715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indent="-339090" lvl="0" marL="351155" marR="5080" rtl="0" algn="just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En lugar de traer los datos al programa, las aplicaciones MR envían el código de cálculo (funciones de map y reduce) directamente al lugar donde residen los datos. Esto es clave en escenarios de Big Data, donde mover enormes cantidades de información sería ineficiente.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3185025" y="393175"/>
            <a:ext cx="549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21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Creación de MapReduce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28" name="Google Shape;128;p16" title="Captura de pantalla 2025-11-17 a las 15.31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50" y="4050156"/>
            <a:ext cx="71818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title="Captura de pantalla 2025-11-17 a las 15.31.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13" y="4818856"/>
            <a:ext cx="95631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title="Captura de pantalla 2025-11-17 a las 15.32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050" y="5549456"/>
            <a:ext cx="49720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 rot="-871">
            <a:off x="823727" y="4773326"/>
            <a:ext cx="1184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6666"/>
                </a:solidFill>
                <a:latin typeface="Candara"/>
                <a:ea typeface="Candara"/>
                <a:cs typeface="Candara"/>
                <a:sym typeface="Candara"/>
              </a:rPr>
              <a:t>MAP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 rot="610">
            <a:off x="8503325" y="5487125"/>
            <a:ext cx="169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6666"/>
                </a:solidFill>
                <a:latin typeface="Candara"/>
                <a:ea typeface="Candara"/>
                <a:cs typeface="Candara"/>
                <a:sym typeface="Candara"/>
              </a:rPr>
              <a:t>REDUCE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5427799" y="6584725"/>
            <a:ext cx="16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ANTES DE APACHE SPARK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B9F2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